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86" r:id="rId5"/>
    <p:sldId id="260" r:id="rId6"/>
    <p:sldId id="355" r:id="rId7"/>
    <p:sldId id="287" r:id="rId8"/>
    <p:sldId id="296" r:id="rId9"/>
    <p:sldId id="289" r:id="rId10"/>
    <p:sldId id="292" r:id="rId11"/>
    <p:sldId id="320" r:id="rId12"/>
    <p:sldId id="293" r:id="rId13"/>
    <p:sldId id="294" r:id="rId14"/>
    <p:sldId id="311" r:id="rId15"/>
    <p:sldId id="295" r:id="rId16"/>
    <p:sldId id="297" r:id="rId17"/>
    <p:sldId id="333" r:id="rId18"/>
    <p:sldId id="328" r:id="rId19"/>
    <p:sldId id="323" r:id="rId20"/>
    <p:sldId id="298" r:id="rId21"/>
    <p:sldId id="310" r:id="rId22"/>
    <p:sldId id="300" r:id="rId23"/>
    <p:sldId id="330" r:id="rId24"/>
    <p:sldId id="301" r:id="rId25"/>
    <p:sldId id="331" r:id="rId26"/>
    <p:sldId id="335" r:id="rId27"/>
    <p:sldId id="303" r:id="rId28"/>
    <p:sldId id="349" r:id="rId29"/>
    <p:sldId id="322" r:id="rId30"/>
    <p:sldId id="327" r:id="rId31"/>
    <p:sldId id="305" r:id="rId32"/>
    <p:sldId id="306" r:id="rId33"/>
    <p:sldId id="307" r:id="rId34"/>
    <p:sldId id="308" r:id="rId35"/>
    <p:sldId id="352" r:id="rId36"/>
    <p:sldId id="342" r:id="rId37"/>
    <p:sldId id="341" r:id="rId38"/>
    <p:sldId id="340" r:id="rId39"/>
    <p:sldId id="324" r:id="rId40"/>
    <p:sldId id="309" r:id="rId41"/>
    <p:sldId id="316" r:id="rId42"/>
    <p:sldId id="313" r:id="rId43"/>
    <p:sldId id="314" r:id="rId44"/>
    <p:sldId id="326" r:id="rId45"/>
    <p:sldId id="353" r:id="rId46"/>
    <p:sldId id="348" r:id="rId47"/>
    <p:sldId id="312" r:id="rId48"/>
    <p:sldId id="325" r:id="rId49"/>
    <p:sldId id="344" r:id="rId50"/>
    <p:sldId id="345" r:id="rId51"/>
    <p:sldId id="354" r:id="rId52"/>
    <p:sldId id="346" r:id="rId53"/>
    <p:sldId id="317" r:id="rId54"/>
    <p:sldId id="356" r:id="rId55"/>
    <p:sldId id="31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3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5267" autoAdjust="0"/>
  </p:normalViewPr>
  <p:slideViewPr>
    <p:cSldViewPr snapToGrid="0">
      <p:cViewPr varScale="1">
        <p:scale>
          <a:sx n="93" d="100"/>
          <a:sy n="93" d="100"/>
        </p:scale>
        <p:origin x="30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2019/04/22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2019/04/22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313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b32a7909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b32a7909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71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b32a7909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b32a7909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280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b32a7909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b32a7909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274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b32a7909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b32a7909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961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b32a7909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b32a7909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943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69158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f408816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f408816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586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b32a7909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b32a7909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560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b32a7909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b32a7909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005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b32a7909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b32a7909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807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b32a7909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b32a7909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845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b32a7909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b32a7909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206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b32a7909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b32a7909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11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295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smtClean="0"/>
              <a:t>SEECS | NUST</a:t>
            </a:r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  <p:sldLayoutId id="2147483682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camelyon17.grand-challenge.org/data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.png"/><Relationship Id="rId4" Type="http://schemas.openxmlformats.org/officeDocument/2006/relationships/hyperlink" Target="https://www.mathworks.com/solutions/deep-learning/convolutional-neural-network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NULL" TargetMode="External"/><Relationship Id="rId3" Type="http://schemas.openxmlformats.org/officeDocument/2006/relationships/image" Target="../media/image7.png"/><Relationship Id="rId7" Type="http://schemas.openxmlformats.org/officeDocument/2006/relationships/hyperlink" Target="NU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hyperlink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6.057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henews.com.pk/print/375948-over-83-000-breast-cancer-cases-in-pakistan-every-year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295849" y="4672761"/>
            <a:ext cx="5132652" cy="953581"/>
          </a:xfrm>
        </p:spPr>
        <p:txBody>
          <a:bodyPr/>
          <a:lstStyle/>
          <a:p>
            <a:r>
              <a:rPr lang="en-ZA" noProof="1" smtClean="0">
                <a:latin typeface="Hero" panose="02000506000000020004" pitchFamily="50" charset="0"/>
              </a:rPr>
              <a:t>A Deep Learning Model to detect breast cancer metastasis</a:t>
            </a:r>
            <a:endParaRPr lang="en-ZA" noProof="1">
              <a:latin typeface="Hero" panose="02000506000000020004" pitchFamily="50" charset="0"/>
            </a:endParaRPr>
          </a:p>
          <a:p>
            <a:endParaRPr lang="en-ZA" dirty="0">
              <a:latin typeface="Hero" panose="020005060000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809" y="1120137"/>
            <a:ext cx="4415692" cy="34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555086" y="258633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dirty="0">
                <a:latin typeface="Montserrat Light" panose="00000400000000000000" pitchFamily="50" charset="0"/>
              </a:rPr>
              <a:t>Why</a:t>
            </a:r>
            <a:r>
              <a:rPr lang="en" dirty="0"/>
              <a:t> </a:t>
            </a:r>
            <a:r>
              <a:rPr lang="en" dirty="0">
                <a:latin typeface="Montserrat Medium" panose="00000600000000000000" pitchFamily="50" charset="0"/>
              </a:rPr>
              <a:t>Catanet?</a:t>
            </a:r>
            <a:endParaRPr dirty="0">
              <a:latin typeface="Montserrat Medium" panose="00000600000000000000" pitchFamily="50" charset="0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555086" y="3504918"/>
            <a:ext cx="11360800" cy="61763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2800" dirty="0">
                <a:latin typeface="Montserrat Light" panose="00000400000000000000" pitchFamily="50" charset="0"/>
              </a:rPr>
              <a:t>Fits perfectly in the pathologist’s diagnosis pipeline</a:t>
            </a:r>
            <a:endParaRPr sz="2800" dirty="0">
              <a:latin typeface="Montserrat Light" panose="00000400000000000000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06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tserrat Medium" panose="00000600000000000000" pitchFamily="50" charset="0"/>
              </a:rPr>
              <a:t>Constraints in Implementation</a:t>
            </a:r>
            <a:endParaRPr lang="en-US" dirty="0">
              <a:latin typeface="Montserrat Medium" panose="00000600000000000000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62" y="1022617"/>
            <a:ext cx="5312675" cy="518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2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Literature Review</a:t>
            </a:r>
            <a:endParaRPr dirty="0">
              <a:latin typeface="Montserrat Medium" panose="00000600000000000000" pitchFamily="50" charset="0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612611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2000" dirty="0" smtClean="0"/>
              <a:t>Machine </a:t>
            </a:r>
            <a:r>
              <a:rPr lang="en-US" sz="2000" dirty="0"/>
              <a:t>Learning:</a:t>
            </a:r>
          </a:p>
          <a:p>
            <a:pPr lvl="0"/>
            <a:r>
              <a:rPr lang="en-US" dirty="0" err="1" smtClean="0"/>
              <a:t>Szegedy</a:t>
            </a:r>
            <a:r>
              <a:rPr lang="en-US" dirty="0"/>
              <a:t>, C</a:t>
            </a:r>
            <a:r>
              <a:rPr lang="en-US" dirty="0" smtClean="0"/>
              <a:t>. et al(2015</a:t>
            </a:r>
            <a:r>
              <a:rPr lang="en-US" dirty="0"/>
              <a:t>). Going deeper with convolutions. 2015 IEEE Conference on Computer Vision and Pattern Recognition (CVPR), 1-9.</a:t>
            </a:r>
            <a:endParaRPr lang="en-GB" b="1" dirty="0"/>
          </a:p>
          <a:p>
            <a:pPr lvl="0"/>
            <a:r>
              <a:rPr lang="en-US" dirty="0" err="1"/>
              <a:t>Szegedy</a:t>
            </a:r>
            <a:r>
              <a:rPr lang="en-US" dirty="0"/>
              <a:t>, C., </a:t>
            </a:r>
            <a:r>
              <a:rPr lang="en-US" dirty="0" err="1"/>
              <a:t>Ioffe</a:t>
            </a:r>
            <a:r>
              <a:rPr lang="en-US" dirty="0"/>
              <a:t>, S., &amp; </a:t>
            </a:r>
            <a:r>
              <a:rPr lang="en-US" dirty="0" err="1"/>
              <a:t>Vanhoucke</a:t>
            </a:r>
            <a:r>
              <a:rPr lang="en-US" dirty="0"/>
              <a:t>, V. (2016). Inception-v4, Inception-</a:t>
            </a:r>
            <a:r>
              <a:rPr lang="en-US" dirty="0" err="1"/>
              <a:t>ResNet</a:t>
            </a:r>
            <a:r>
              <a:rPr lang="en-US" dirty="0"/>
              <a:t> and the Impact of Residual Connections on Learning. AAAI.</a:t>
            </a:r>
            <a:endParaRPr lang="en-GB" b="1" dirty="0"/>
          </a:p>
          <a:p>
            <a:r>
              <a:rPr lang="en-US" dirty="0"/>
              <a:t>He, K., Zhang, X., Ren, S., &amp; Sun, J. (2016). Deep Residual Learning for Image Recognition. 2016 IEEE Conference on Computer Vision and Pattern Recognition (CVPR), 770-778</a:t>
            </a:r>
            <a:endParaRPr lang="en-US" sz="2000" dirty="0" smtClean="0"/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Deep Learning for Cancer Detection:</a:t>
            </a:r>
          </a:p>
          <a:p>
            <a:r>
              <a:rPr lang="en-US" dirty="0"/>
              <a:t>Wang, D., Khosla, A., </a:t>
            </a:r>
            <a:r>
              <a:rPr lang="en-US" dirty="0" err="1"/>
              <a:t>Gargeya</a:t>
            </a:r>
            <a:r>
              <a:rPr lang="en-US" dirty="0"/>
              <a:t>, R., </a:t>
            </a:r>
            <a:r>
              <a:rPr lang="en-US" dirty="0" err="1"/>
              <a:t>Irshad</a:t>
            </a:r>
            <a:r>
              <a:rPr lang="en-US" dirty="0"/>
              <a:t>, H., &amp; Beck, A.H. (2016). Deep Learning for Identifying Metastatic Breast Cancer. </a:t>
            </a:r>
            <a:r>
              <a:rPr lang="en-US" dirty="0" err="1"/>
              <a:t>CoRR</a:t>
            </a:r>
            <a:r>
              <a:rPr lang="en-US" dirty="0"/>
              <a:t>, abs/1606.05718</a:t>
            </a:r>
            <a:r>
              <a:rPr lang="en-US" dirty="0" smtClean="0"/>
              <a:t>.</a:t>
            </a:r>
          </a:p>
          <a:p>
            <a:pPr lvl="0"/>
            <a:r>
              <a:rPr lang="en-US" dirty="0"/>
              <a:t>Liu, Y., </a:t>
            </a:r>
            <a:r>
              <a:rPr lang="en-US" dirty="0" err="1"/>
              <a:t>Gadepalli</a:t>
            </a:r>
            <a:r>
              <a:rPr lang="en-US" dirty="0"/>
              <a:t>, K., </a:t>
            </a:r>
            <a:r>
              <a:rPr lang="en-US" dirty="0" err="1"/>
              <a:t>Norouzi</a:t>
            </a:r>
            <a:r>
              <a:rPr lang="en-US" dirty="0"/>
              <a:t>, M., Dahl, G.E., </a:t>
            </a:r>
            <a:r>
              <a:rPr lang="en-US" dirty="0" err="1"/>
              <a:t>Kohlberger</a:t>
            </a:r>
            <a:r>
              <a:rPr lang="en-US" dirty="0"/>
              <a:t>, T., </a:t>
            </a:r>
            <a:r>
              <a:rPr lang="en-US" dirty="0" err="1"/>
              <a:t>Boyko</a:t>
            </a:r>
            <a:r>
              <a:rPr lang="en-US" dirty="0"/>
              <a:t>, A., </a:t>
            </a:r>
            <a:r>
              <a:rPr lang="en-US" dirty="0" err="1"/>
              <a:t>Venugopalan</a:t>
            </a:r>
            <a:r>
              <a:rPr lang="en-US" dirty="0"/>
              <a:t>, S., Timofeev, A., Nelson, P.Q., </a:t>
            </a:r>
            <a:r>
              <a:rPr lang="en-US" dirty="0" err="1"/>
              <a:t>Corrado</a:t>
            </a:r>
            <a:r>
              <a:rPr lang="en-US" dirty="0"/>
              <a:t>, G.S., </a:t>
            </a:r>
            <a:r>
              <a:rPr lang="en-US" dirty="0" err="1"/>
              <a:t>Hipp</a:t>
            </a:r>
            <a:r>
              <a:rPr lang="en-US" dirty="0"/>
              <a:t>, J.D., Peng, L.H., &amp; </a:t>
            </a:r>
            <a:r>
              <a:rPr lang="en-US" dirty="0" err="1"/>
              <a:t>Stumpe</a:t>
            </a:r>
            <a:r>
              <a:rPr lang="en-US" dirty="0"/>
              <a:t>, M.C. (2017). Detecting Cancer Metastases on </a:t>
            </a:r>
            <a:r>
              <a:rPr lang="en-US" dirty="0" err="1"/>
              <a:t>Gigapixel</a:t>
            </a:r>
            <a:r>
              <a:rPr lang="en-US" dirty="0"/>
              <a:t> Pathology Images. </a:t>
            </a:r>
            <a:r>
              <a:rPr lang="en-US" dirty="0" err="1"/>
              <a:t>CoRR</a:t>
            </a:r>
            <a:r>
              <a:rPr lang="en-US" dirty="0"/>
              <a:t>, abs/1703.02442</a:t>
            </a:r>
            <a:r>
              <a:rPr lang="en-US" dirty="0" smtClean="0"/>
              <a:t>.</a:t>
            </a:r>
          </a:p>
          <a:p>
            <a:r>
              <a:rPr lang="en-US" dirty="0"/>
              <a:t>Steiner, D.F., </a:t>
            </a:r>
            <a:r>
              <a:rPr lang="en-US" dirty="0" smtClean="0"/>
              <a:t>MacDonald</a:t>
            </a:r>
            <a:r>
              <a:rPr lang="en-US" dirty="0"/>
              <a:t> </a:t>
            </a:r>
            <a:r>
              <a:rPr lang="en-US" dirty="0" smtClean="0"/>
              <a:t>et al (</a:t>
            </a:r>
            <a:r>
              <a:rPr lang="en-US" dirty="0"/>
              <a:t>2018). Impact of Deep Learning Assistance on the Histopathologic Review of Lymph Nodes for Metastatic Breast Cancer. The American journal of surgical pathology.</a:t>
            </a:r>
            <a:endParaRPr lang="en-GB" b="1" dirty="0"/>
          </a:p>
          <a:p>
            <a:pPr lvl="0"/>
            <a:endParaRPr lang="en-GB" b="1" dirty="0"/>
          </a:p>
          <a:p>
            <a:pPr marL="152396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093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0;p17"/>
          <p:cNvSpPr txBox="1">
            <a:spLocks noGrp="1"/>
          </p:cNvSpPr>
          <p:nvPr>
            <p:ph type="title"/>
          </p:nvPr>
        </p:nvSpPr>
        <p:spPr>
          <a:xfrm>
            <a:off x="1705849" y="3769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 smtClean="0">
                <a:latin typeface="Montserrat Medium" panose="00000600000000000000" pitchFamily="50" charset="0"/>
              </a:rPr>
              <a:t>Data Set</a:t>
            </a:r>
            <a:endParaRPr sz="2000" dirty="0">
              <a:latin typeface="Montserrat Medium" panose="00000600000000000000" pitchFamily="50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13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91829" y="1510736"/>
            <a:ext cx="8227940" cy="4537173"/>
            <a:chOff x="1891829" y="1510736"/>
            <a:chExt cx="8227940" cy="45371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829" y="1510736"/>
              <a:ext cx="3518186" cy="45371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969" y="1510736"/>
              <a:ext cx="3507800" cy="452800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92514" y="6311399"/>
            <a:ext cx="860697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://camelyon17.grand-challenge.org/data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874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Gigapixel</a:t>
            </a:r>
            <a:r>
              <a:rPr lang="en-US" sz="2400" dirty="0" smtClean="0"/>
              <a:t> slide images</a:t>
            </a:r>
          </a:p>
          <a:p>
            <a:r>
              <a:rPr lang="en-US" sz="2400" dirty="0" err="1" smtClean="0"/>
              <a:t>Tif</a:t>
            </a:r>
            <a:r>
              <a:rPr lang="en-US" sz="2400" dirty="0"/>
              <a:t> </a:t>
            </a:r>
            <a:r>
              <a:rPr lang="en-US" sz="2400" dirty="0" smtClean="0"/>
              <a:t>format</a:t>
            </a:r>
          </a:p>
          <a:p>
            <a:r>
              <a:rPr lang="en-US" sz="2400" dirty="0" smtClean="0"/>
              <a:t>Image Size range: 1GB – 4 GB</a:t>
            </a:r>
          </a:p>
          <a:p>
            <a:r>
              <a:rPr lang="en-US" sz="2400" b="1" dirty="0" smtClean="0"/>
              <a:t>Slide Level Annotations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Given in xml format</a:t>
            </a:r>
          </a:p>
          <a:p>
            <a:pPr lvl="1"/>
            <a:r>
              <a:rPr lang="en-US" sz="2000" dirty="0" smtClean="0"/>
              <a:t>List of polygons represented by vertices</a:t>
            </a:r>
          </a:p>
          <a:p>
            <a:pPr lvl="1"/>
            <a:r>
              <a:rPr lang="en-US" sz="2000" dirty="0" smtClean="0"/>
              <a:t>Positive Polygons mean Tumor</a:t>
            </a:r>
          </a:p>
          <a:p>
            <a:pPr lvl="1"/>
            <a:r>
              <a:rPr lang="en-US" sz="2000" dirty="0" smtClean="0"/>
              <a:t>Negative Polygons mean Normal</a:t>
            </a:r>
          </a:p>
          <a:p>
            <a:r>
              <a:rPr lang="en-US" sz="2400" b="1" dirty="0" smtClean="0"/>
              <a:t>Patient Level Annotations:</a:t>
            </a:r>
          </a:p>
          <a:p>
            <a:pPr lvl="1"/>
            <a:r>
              <a:rPr lang="en-US" sz="2000" dirty="0" smtClean="0"/>
              <a:t>Given in csv format</a:t>
            </a:r>
          </a:p>
          <a:p>
            <a:pPr lvl="1"/>
            <a:r>
              <a:rPr lang="en-US" sz="2000" dirty="0" smtClean="0"/>
              <a:t>A stage label given for every patient</a:t>
            </a:r>
          </a:p>
          <a:p>
            <a:pPr lvl="1"/>
            <a:r>
              <a:rPr lang="en-US" sz="2000" dirty="0" smtClean="0"/>
              <a:t>Slide metastasis level given for every node</a:t>
            </a:r>
          </a:p>
          <a:p>
            <a:pPr lvl="1"/>
            <a:endParaRPr lang="en-US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6" name="Google Shape;80;p17"/>
          <p:cNvSpPr txBox="1">
            <a:spLocks/>
          </p:cNvSpPr>
          <p:nvPr/>
        </p:nvSpPr>
        <p:spPr>
          <a:xfrm>
            <a:off x="1705849" y="37692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mtClean="0">
                <a:latin typeface="Montserrat Medium" panose="00000600000000000000" pitchFamily="50" charset="0"/>
              </a:rPr>
              <a:t>Data Set</a:t>
            </a:r>
            <a:endParaRPr lang="en-GB" sz="2000">
              <a:latin typeface="Montserrat Medium" panose="000006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3" y="1517665"/>
            <a:ext cx="4331369" cy="2255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3" y="3773586"/>
            <a:ext cx="4299536" cy="24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tserrat Medium" panose="00000600000000000000" pitchFamily="50" charset="0"/>
              </a:rPr>
              <a:t>Work Division</a:t>
            </a:r>
            <a:endParaRPr lang="en-US" dirty="0">
              <a:latin typeface="Montserrat Medium" panose="00000600000000000000" pitchFamily="50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956855"/>
              </p:ext>
            </p:extLst>
          </p:nvPr>
        </p:nvGraphicFramePr>
        <p:xfrm>
          <a:off x="2032600" y="1841630"/>
          <a:ext cx="8128000" cy="332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74751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45978873"/>
                    </a:ext>
                  </a:extLst>
                </a:gridCol>
              </a:tblGrid>
              <a:tr h="9482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Usama </a:t>
                      </a:r>
                      <a:r>
                        <a:rPr lang="en-US" sz="2000" dirty="0" err="1" smtClean="0"/>
                        <a:t>Baig</a:t>
                      </a:r>
                      <a:r>
                        <a:rPr lang="en-US" sz="2000" dirty="0" smtClean="0"/>
                        <a:t> (Team Lead)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 processing</a:t>
                      </a:r>
                      <a:r>
                        <a:rPr lang="en-US" sz="2000" baseline="0" dirty="0" smtClean="0"/>
                        <a:t> &amp; </a:t>
                      </a:r>
                      <a:r>
                        <a:rPr lang="en-US" sz="2000" dirty="0" smtClean="0"/>
                        <a:t>Local Testing,</a:t>
                      </a:r>
                    </a:p>
                    <a:p>
                      <a:r>
                        <a:rPr lang="en-US" sz="2000" dirty="0" smtClean="0"/>
                        <a:t>Patient Level Model Training &amp; Modifications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248607"/>
                  </a:ext>
                </a:extLst>
              </a:tr>
              <a:tr h="9482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Muhammad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Mahad</a:t>
                      </a:r>
                      <a:r>
                        <a:rPr lang="en-US" sz="2000" baseline="0" dirty="0" smtClean="0"/>
                        <a:t> Khan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Patch Level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Model</a:t>
                      </a:r>
                      <a:r>
                        <a:rPr lang="en-US" sz="2000" baseline="0" dirty="0" smtClean="0"/>
                        <a:t> Training &amp; Modifications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GUI</a:t>
                      </a:r>
                      <a:r>
                        <a:rPr lang="en-US" sz="2000" baseline="0" dirty="0" smtClean="0"/>
                        <a:t> Development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30994"/>
                  </a:ext>
                </a:extLst>
              </a:tr>
              <a:tr h="9482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Khalid 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</a:t>
                      </a:r>
                      <a:r>
                        <a:rPr lang="en-US" sz="2000" baseline="0" dirty="0" smtClean="0"/>
                        <a:t> processing, 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Post processing,</a:t>
                      </a:r>
                    </a:p>
                    <a:p>
                      <a:r>
                        <a:rPr lang="en-US" sz="2000" dirty="0" smtClean="0"/>
                        <a:t>GUI</a:t>
                      </a:r>
                      <a:r>
                        <a:rPr lang="en-US" sz="2000" baseline="0" dirty="0" smtClean="0"/>
                        <a:t> Development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748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27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43137" y="1378188"/>
            <a:ext cx="5583291" cy="2375998"/>
          </a:xfrm>
        </p:spPr>
        <p:txBody>
          <a:bodyPr/>
          <a:lstStyle/>
          <a:p>
            <a:pPr algn="ctr"/>
            <a:r>
              <a:rPr lang="en-ZA" sz="5400" dirty="0" smtClean="0"/>
              <a:t>PIPELINE</a:t>
            </a:r>
            <a:endParaRPr lang="en-ZA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342900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dirty="0"/>
              <a:t>Region of Interest (ROI) detection with Image Procession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86946" y="4380538"/>
            <a:ext cx="11552204" cy="2465351"/>
            <a:chOff x="286946" y="3528126"/>
            <a:chExt cx="11552204" cy="246535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46" y="3528130"/>
              <a:ext cx="2591345" cy="24653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364" y="3528126"/>
              <a:ext cx="2591345" cy="246534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859" y="3528127"/>
              <a:ext cx="2586937" cy="246534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030111" y="4160634"/>
              <a:ext cx="18570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>
                <a:spcBef>
                  <a:spcPts val="1600"/>
                </a:spcBef>
                <a:buSzPts val="1800"/>
              </a:pPr>
              <a:r>
                <a:rPr lang="en-US" dirty="0" smtClean="0"/>
                <a:t>Building </a:t>
              </a:r>
              <a:r>
                <a:rPr lang="en-US" b="1" dirty="0" smtClean="0"/>
                <a:t>Tumor Probability heatmaps</a:t>
              </a:r>
              <a:r>
                <a:rPr lang="en-US" dirty="0" smtClean="0"/>
                <a:t> using trained model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14842" y="4368841"/>
              <a:ext cx="18570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>
                <a:spcBef>
                  <a:spcPts val="1600"/>
                </a:spcBef>
                <a:buSzPts val="1800"/>
              </a:pPr>
              <a:r>
                <a:rPr lang="en-US" sz="2000" b="1" dirty="0" smtClean="0"/>
                <a:t>Slide-based classification</a:t>
              </a:r>
              <a:endParaRPr lang="en-US" sz="2000" b="1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213" y="3528126"/>
              <a:ext cx="2586937" cy="246534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042345" y="4368841"/>
              <a:ext cx="18570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>
                <a:spcBef>
                  <a:spcPts val="1600"/>
                </a:spcBef>
                <a:buSzPts val="1800"/>
              </a:pPr>
              <a:r>
                <a:rPr lang="en-US" sz="2000" b="1" dirty="0" smtClean="0"/>
                <a:t>Localization</a:t>
              </a:r>
              <a:r>
                <a:rPr lang="en-US" sz="2000" dirty="0" smtClean="0"/>
                <a:t> of tumor regions</a:t>
              </a:r>
              <a:endParaRPr lang="en-US" sz="2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82132" y="4100604"/>
              <a:ext cx="185701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>
                <a:spcBef>
                  <a:spcPts val="1600"/>
                </a:spcBef>
                <a:buSzPts val="1800"/>
              </a:pPr>
              <a:r>
                <a:rPr lang="en-US" sz="2000" dirty="0" smtClean="0"/>
                <a:t>Determine </a:t>
              </a:r>
              <a:r>
                <a:rPr lang="en-US" sz="2000" b="1" dirty="0" smtClean="0"/>
                <a:t>cancer metastasis </a:t>
              </a:r>
              <a:r>
                <a:rPr lang="en-US" sz="2000" dirty="0" smtClean="0"/>
                <a:t>stage</a:t>
              </a:r>
              <a:endParaRPr lang="en-US" sz="20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68952" y="510817"/>
            <a:ext cx="11144186" cy="3287088"/>
            <a:chOff x="462952" y="225969"/>
            <a:chExt cx="11144186" cy="3287088"/>
          </a:xfrm>
        </p:grpSpPr>
        <p:grpSp>
          <p:nvGrpSpPr>
            <p:cNvPr id="36" name="Group 35"/>
            <p:cNvGrpSpPr/>
            <p:nvPr/>
          </p:nvGrpSpPr>
          <p:grpSpPr>
            <a:xfrm>
              <a:off x="462952" y="225969"/>
              <a:ext cx="3647714" cy="3239524"/>
              <a:chOff x="85526" y="-200740"/>
              <a:chExt cx="3647714" cy="323952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463" y="-200740"/>
                <a:ext cx="3405087" cy="3239524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105712" y="871865"/>
                <a:ext cx="262752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2000" dirty="0"/>
                  <a:t>Region of Interest (</a:t>
                </a:r>
                <a:r>
                  <a:rPr lang="en-US" sz="2000" b="1" dirty="0" smtClean="0"/>
                  <a:t>ROI</a:t>
                </a:r>
                <a:r>
                  <a:rPr lang="en-US" sz="2000" dirty="0" smtClean="0"/>
                  <a:t>) detection </a:t>
                </a:r>
                <a:r>
                  <a:rPr lang="en-US" sz="2000" dirty="0"/>
                  <a:t>with Image Procession</a:t>
                </a:r>
              </a:p>
              <a:p>
                <a:endParaRPr lang="en-US" sz="20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5526" y="490021"/>
                <a:ext cx="5961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9600" b="1" dirty="0" smtClean="0">
                    <a:solidFill>
                      <a:schemeClr val="bg1"/>
                    </a:solidFill>
                  </a:rPr>
                  <a:t>1</a:t>
                </a:r>
                <a:endParaRPr lang="en-US" sz="9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7163" y="273533"/>
              <a:ext cx="4047089" cy="3239524"/>
              <a:chOff x="4201143" y="-237516"/>
              <a:chExt cx="4047089" cy="323952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892" y="-237516"/>
                <a:ext cx="3399297" cy="323952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519416" y="1028303"/>
                <a:ext cx="27288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2000" dirty="0" smtClean="0"/>
                  <a:t>Training </a:t>
                </a:r>
                <a:r>
                  <a:rPr lang="en-US" sz="2000" b="1" dirty="0" smtClean="0"/>
                  <a:t>Data</a:t>
                </a:r>
                <a:r>
                  <a:rPr lang="en-US" sz="2000" dirty="0" smtClean="0"/>
                  <a:t> Construction</a:t>
                </a:r>
                <a:endParaRPr lang="en-US" sz="20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201143" y="387436"/>
                <a:ext cx="5961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9600" b="1" dirty="0" smtClean="0">
                    <a:solidFill>
                      <a:schemeClr val="bg1"/>
                    </a:solidFill>
                  </a:rPr>
                  <a:t>2</a:t>
                </a:r>
                <a:endParaRPr lang="en-US" sz="9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202051" y="273533"/>
              <a:ext cx="3405087" cy="3239524"/>
              <a:chOff x="8220013" y="-209288"/>
              <a:chExt cx="3405087" cy="323952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0013" y="-209288"/>
                <a:ext cx="3405087" cy="323952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9252213" y="798499"/>
                <a:ext cx="235775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2000" dirty="0" smtClean="0"/>
                  <a:t>Train Deep </a:t>
                </a:r>
                <a:r>
                  <a:rPr lang="en-US" sz="2000" b="1" dirty="0" err="1" smtClean="0"/>
                  <a:t>ConvNet</a:t>
                </a:r>
                <a:r>
                  <a:rPr lang="en-US" sz="2000" dirty="0" smtClean="0"/>
                  <a:t> for tile-based classification</a:t>
                </a:r>
                <a:endParaRPr lang="en-US" sz="20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247196" y="491265"/>
                <a:ext cx="596175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>
                  <a:spcBef>
                    <a:spcPts val="1600"/>
                  </a:spcBef>
                  <a:buSzPts val="1800"/>
                </a:pPr>
                <a:r>
                  <a:rPr lang="en-US" sz="8800" b="1" dirty="0" smtClean="0">
                    <a:solidFill>
                      <a:schemeClr val="bg1"/>
                    </a:solidFill>
                  </a:rPr>
                  <a:t>3</a:t>
                </a:r>
                <a:endParaRPr lang="en-US" sz="8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248276" y="4883544"/>
            <a:ext cx="59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spcBef>
                <a:spcPts val="1600"/>
              </a:spcBef>
              <a:buSzPts val="1800"/>
            </a:pPr>
            <a:r>
              <a:rPr lang="en-US" sz="7200" b="1" dirty="0" smtClean="0">
                <a:solidFill>
                  <a:schemeClr val="bg1"/>
                </a:solidFill>
              </a:rPr>
              <a:t>1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55017" y="4883543"/>
            <a:ext cx="59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spcBef>
                <a:spcPts val="1600"/>
              </a:spcBef>
              <a:buSzPts val="1800"/>
            </a:pPr>
            <a:r>
              <a:rPr lang="en-US" sz="72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32" y="332810"/>
            <a:ext cx="3694534" cy="48692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243195" y="4883542"/>
            <a:ext cx="59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spcBef>
                <a:spcPts val="1600"/>
              </a:spcBef>
              <a:buSzPts val="1800"/>
            </a:pPr>
            <a:r>
              <a:rPr lang="en-US" sz="7200" b="1" dirty="0" smtClean="0">
                <a:solidFill>
                  <a:schemeClr val="bg1"/>
                </a:solidFill>
              </a:rPr>
              <a:t>3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00273" y="4883541"/>
            <a:ext cx="59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spcBef>
                <a:spcPts val="1600"/>
              </a:spcBef>
              <a:buSzPts val="1800"/>
            </a:pPr>
            <a:r>
              <a:rPr lang="en-US" sz="7200" b="1" dirty="0" smtClean="0">
                <a:solidFill>
                  <a:schemeClr val="bg1"/>
                </a:solidFill>
              </a:rPr>
              <a:t>4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84887" y="283459"/>
            <a:ext cx="3189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Training </a:t>
            </a:r>
            <a:r>
              <a:rPr lang="en-US" sz="32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32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32" y="3797724"/>
            <a:ext cx="3694534" cy="48692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471006" y="3732578"/>
            <a:ext cx="315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Testing </a:t>
            </a:r>
            <a:r>
              <a:rPr lang="en-US" sz="32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32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0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Montserrat Medium" panose="00000600000000000000" pitchFamily="50" charset="0"/>
              </a:rPr>
              <a:t>Our pipeline</a:t>
            </a:r>
            <a:endParaRPr dirty="0">
              <a:latin typeface="Montserrat Medium" panose="000006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14" y="1106664"/>
            <a:ext cx="10058400" cy="5232842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dirty="0" smtClean="0"/>
              <a:t>SEECS | NUST</a:t>
            </a:r>
            <a:endParaRPr lang="en-Z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86703" y="1995498"/>
            <a:ext cx="10642245" cy="4533924"/>
            <a:chOff x="2184104" y="935128"/>
            <a:chExt cx="8155940" cy="3474682"/>
          </a:xfrm>
        </p:grpSpPr>
        <p:grpSp>
          <p:nvGrpSpPr>
            <p:cNvPr id="20" name="Group 19"/>
            <p:cNvGrpSpPr/>
            <p:nvPr/>
          </p:nvGrpSpPr>
          <p:grpSpPr>
            <a:xfrm>
              <a:off x="2184104" y="935128"/>
              <a:ext cx="2400924" cy="3281389"/>
              <a:chOff x="2626630" y="3248034"/>
              <a:chExt cx="2400924" cy="3281389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6630" y="3248034"/>
                <a:ext cx="2400924" cy="3281389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813921" y="4303953"/>
                <a:ext cx="1883704" cy="731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Montserrat Light" panose="00000400000000000000" pitchFamily="50" charset="0"/>
                  </a:rPr>
                  <a:t>Identify tissue within WSI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 smtClean="0">
                  <a:latin typeface="Montserrat Light" panose="00000400000000000000" pitchFamily="50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Montserrat Light" panose="00000400000000000000" pitchFamily="50" charset="0"/>
                  </a:rPr>
                  <a:t>Exclude the white fat</a:t>
                </a:r>
                <a:endParaRPr lang="en-US" sz="1400" dirty="0">
                  <a:latin typeface="Montserrat Light" panose="00000400000000000000" pitchFamily="50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085497" y="939431"/>
              <a:ext cx="2421938" cy="3470379"/>
              <a:chOff x="5394400" y="2497737"/>
              <a:chExt cx="2421938" cy="3470379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00" y="2497737"/>
                <a:ext cx="2421938" cy="3470379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536611" y="3549353"/>
                <a:ext cx="2057964" cy="990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Montserrat Light" panose="00000400000000000000" pitchFamily="50" charset="0"/>
                  </a:rPr>
                  <a:t>Thresholding</a:t>
                </a:r>
                <a:endParaRPr lang="en-US" sz="1600" dirty="0" smtClean="0">
                  <a:latin typeface="Montserrat Light" panose="00000400000000000000" pitchFamily="50" charset="0"/>
                </a:endParaRPr>
              </a:p>
              <a:p>
                <a:pPr algn="ctr"/>
                <a:r>
                  <a:rPr lang="en-US" sz="1600" dirty="0" smtClean="0">
                    <a:latin typeface="Montserrat Light" panose="00000400000000000000" pitchFamily="50" charset="0"/>
                  </a:rPr>
                  <a:t>Using Otsu </a:t>
                </a:r>
                <a:r>
                  <a:rPr lang="en-US" sz="1400" dirty="0" smtClean="0">
                    <a:latin typeface="Montserrat Light" panose="00000400000000000000" pitchFamily="50" charset="0"/>
                  </a:rPr>
                  <a:t>Algorithm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Montserrat Light" panose="00000400000000000000" pitchFamily="50" charset="0"/>
                  </a:rPr>
                  <a:t>In RGB space</a:t>
                </a:r>
                <a:endParaRPr lang="en-US" sz="1600" dirty="0">
                  <a:latin typeface="Montserrat Light" panose="00000400000000000000" pitchFamily="50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Montserrat Light" panose="00000400000000000000" pitchFamily="50" charset="0"/>
                  </a:rPr>
                  <a:t>Saturation in HSV space</a:t>
                </a:r>
                <a:endParaRPr lang="en-US" sz="1400" dirty="0" smtClean="0">
                  <a:latin typeface="Montserrat Light" panose="00000400000000000000" pitchFamily="50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913192" y="935128"/>
              <a:ext cx="2426852" cy="3474682"/>
              <a:chOff x="9446096" y="2795894"/>
              <a:chExt cx="2426852" cy="347468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096" y="2795894"/>
                <a:ext cx="2426852" cy="3474682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9633720" y="3922440"/>
                <a:ext cx="2023428" cy="896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Montserrat Light" panose="00000400000000000000" pitchFamily="50" charset="0"/>
                  </a:rPr>
                  <a:t>Only 20% of WSI forms the tissue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Montserrat Light" panose="00000400000000000000" pitchFamily="50" charset="0"/>
                  </a:rPr>
                  <a:t>Reduce </a:t>
                </a:r>
                <a:r>
                  <a:rPr lang="en-US" sz="1400" dirty="0">
                    <a:latin typeface="Montserrat Light" panose="00000400000000000000" pitchFamily="50" charset="0"/>
                  </a:rPr>
                  <a:t>computation cost and </a:t>
                </a:r>
                <a:r>
                  <a:rPr lang="en-US" sz="1400" dirty="0" smtClean="0">
                    <a:latin typeface="Montserrat Light" panose="00000400000000000000" pitchFamily="50" charset="0"/>
                  </a:rPr>
                  <a:t>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Montserrat Light" panose="00000400000000000000" pitchFamily="50" charset="0"/>
                </a:endParaRPr>
              </a:p>
            </p:txBody>
          </p:sp>
        </p:grpSp>
      </p:grpSp>
      <p:sp>
        <p:nvSpPr>
          <p:cNvPr id="23" name="Google Shape;118;p23"/>
          <p:cNvSpPr txBox="1">
            <a:spLocks noGrp="1"/>
          </p:cNvSpPr>
          <p:nvPr>
            <p:ph type="title"/>
          </p:nvPr>
        </p:nvSpPr>
        <p:spPr>
          <a:xfrm>
            <a:off x="286500" y="6330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" sz="2800" dirty="0" smtClean="0">
                <a:latin typeface="Montserrat Medium" panose="00000600000000000000" pitchFamily="50" charset="0"/>
              </a:rPr>
              <a:t>1. ROI </a:t>
            </a:r>
            <a:r>
              <a:rPr lang="en" sz="2800" dirty="0">
                <a:latin typeface="Montserrat Medium" panose="00000600000000000000" pitchFamily="50" charset="0"/>
              </a:rPr>
              <a:t>detection</a:t>
            </a:r>
            <a:endParaRPr sz="2800" dirty="0">
              <a:latin typeface="Montserrat Medium" panose="00000600000000000000" pitchFamily="50" charset="0"/>
            </a:endParaRP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5"/>
            <a:ext cx="3253328" cy="4633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014" y="-29226"/>
            <a:ext cx="322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Training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94840" y="2283181"/>
            <a:ext cx="5317635" cy="2728844"/>
          </a:xfrm>
        </p:spPr>
        <p:txBody>
          <a:bodyPr/>
          <a:lstStyle/>
          <a:p>
            <a:r>
              <a:rPr lang="en-ZA" noProof="1" smtClean="0"/>
              <a:t>Usama Baig			143979</a:t>
            </a:r>
          </a:p>
          <a:p>
            <a:r>
              <a:rPr lang="en-ZA" noProof="1" smtClean="0"/>
              <a:t>Muhammad Mahad Khan	 	125254</a:t>
            </a:r>
          </a:p>
          <a:p>
            <a:r>
              <a:rPr lang="en-ZA" noProof="1" smtClean="0"/>
              <a:t>Khalid .			126131</a:t>
            </a:r>
          </a:p>
          <a:p>
            <a:pPr marL="0" indent="0">
              <a:buNone/>
            </a:pPr>
            <a:endParaRPr lang="en-ZA" noProof="1" smtClean="0"/>
          </a:p>
          <a:p>
            <a:pPr marL="0" indent="0">
              <a:buNone/>
            </a:pPr>
            <a:r>
              <a:rPr lang="en-ZA" noProof="1" smtClean="0"/>
              <a:t>* BESE-6A</a:t>
            </a:r>
            <a:endParaRPr lang="en-ZA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/>
              <a:t>About 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840" y="1600530"/>
            <a:ext cx="358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ontserrat Medium" panose="00000600000000000000" pitchFamily="50" charset="0"/>
              </a:rPr>
              <a:t>Group Members</a:t>
            </a:r>
            <a:endParaRPr lang="en-US" sz="2800" dirty="0">
              <a:latin typeface="Montserrat Medium" panose="00000600000000000000" pitchFamily="50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4840" y="5084076"/>
            <a:ext cx="4251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Montserrat Medium" panose="00000600000000000000" pitchFamily="50" charset="0"/>
              </a:rPr>
              <a:t>Advisor: </a:t>
            </a:r>
            <a:r>
              <a:rPr lang="en-US" sz="2000" dirty="0" smtClean="0">
                <a:latin typeface="Montserrat Light" panose="00000400000000000000" pitchFamily="50" charset="0"/>
              </a:rPr>
              <a:t>Dr. M. </a:t>
            </a:r>
            <a:r>
              <a:rPr lang="en-US" sz="2000" dirty="0" err="1" smtClean="0">
                <a:latin typeface="Montserrat Light" panose="00000400000000000000" pitchFamily="50" charset="0"/>
              </a:rPr>
              <a:t>Shahzad</a:t>
            </a:r>
            <a:endParaRPr lang="en-US" sz="2000" dirty="0">
              <a:latin typeface="Montserrat Light" panose="000004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840" y="5556237"/>
            <a:ext cx="4251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Montserrat Medium" panose="00000600000000000000" pitchFamily="50" charset="0"/>
              </a:rPr>
              <a:t>Co-Advisor: </a:t>
            </a:r>
            <a:r>
              <a:rPr lang="en-US" sz="2000" dirty="0" smtClean="0">
                <a:latin typeface="Montserrat Light" panose="00000400000000000000" pitchFamily="50" charset="0"/>
              </a:rPr>
              <a:t>Dr. </a:t>
            </a:r>
            <a:r>
              <a:rPr lang="en-US" sz="2000" dirty="0" err="1" smtClean="0">
                <a:latin typeface="Montserrat Light" panose="00000400000000000000" pitchFamily="50" charset="0"/>
              </a:rPr>
              <a:t>Qaiser</a:t>
            </a:r>
            <a:r>
              <a:rPr lang="en-US" sz="2000" dirty="0" smtClean="0">
                <a:latin typeface="Montserrat Light" panose="00000400000000000000" pitchFamily="50" charset="0"/>
              </a:rPr>
              <a:t> </a:t>
            </a:r>
            <a:r>
              <a:rPr lang="en-US" sz="2000" dirty="0" err="1" smtClean="0">
                <a:latin typeface="Montserrat Light" panose="00000400000000000000" pitchFamily="50" charset="0"/>
              </a:rPr>
              <a:t>Riaz</a:t>
            </a:r>
            <a:endParaRPr lang="en-US" sz="2000" dirty="0"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8;p23"/>
          <p:cNvSpPr txBox="1">
            <a:spLocks noGrp="1"/>
          </p:cNvSpPr>
          <p:nvPr>
            <p:ph type="title"/>
          </p:nvPr>
        </p:nvSpPr>
        <p:spPr>
          <a:xfrm>
            <a:off x="286500" y="6330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" sz="2800" dirty="0" smtClean="0">
                <a:latin typeface="Montserrat Medium" panose="00000600000000000000" pitchFamily="50" charset="0"/>
              </a:rPr>
              <a:t>1. ROI </a:t>
            </a:r>
            <a:r>
              <a:rPr lang="en" sz="2800" dirty="0">
                <a:latin typeface="Montserrat Medium" panose="00000600000000000000" pitchFamily="50" charset="0"/>
              </a:rPr>
              <a:t>detection</a:t>
            </a:r>
            <a:endParaRPr sz="2800" dirty="0">
              <a:latin typeface="Montserrat Medium" panose="00000600000000000000" pitchFamily="50" charset="0"/>
            </a:endParaRP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5"/>
            <a:ext cx="3253328" cy="4633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014" y="-29226"/>
            <a:ext cx="322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Training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t="11891" r="21528" b="11354"/>
          <a:stretch/>
        </p:blipFill>
        <p:spPr>
          <a:xfrm>
            <a:off x="8926785" y="2052592"/>
            <a:ext cx="2586935" cy="27682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3" t="11714" r="21079" b="11531"/>
          <a:stretch/>
        </p:blipFill>
        <p:spPr>
          <a:xfrm>
            <a:off x="3640795" y="2052592"/>
            <a:ext cx="2649587" cy="27682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12296" r="20977" b="10950"/>
          <a:stretch/>
        </p:blipFill>
        <p:spPr>
          <a:xfrm>
            <a:off x="6290382" y="2052592"/>
            <a:ext cx="2636403" cy="2768224"/>
          </a:xfrm>
          <a:prstGeom prst="rect">
            <a:avLst/>
          </a:prstGeom>
        </p:spPr>
      </p:pic>
      <p:pic>
        <p:nvPicPr>
          <p:cNvPr id="29" name="Google Shape;12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0587" y="2052593"/>
            <a:ext cx="2590208" cy="27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7" y="4820816"/>
            <a:ext cx="2590208" cy="9549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87" y="4820815"/>
            <a:ext cx="2629811" cy="9549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82" y="4820815"/>
            <a:ext cx="2629811" cy="9549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193" y="4820815"/>
            <a:ext cx="2587527" cy="95493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43" y="4949296"/>
            <a:ext cx="322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Original WSI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04065" y="4883493"/>
            <a:ext cx="322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OTSU</a:t>
            </a: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Montserrat Medium" panose="00000600000000000000" pitchFamily="50" charset="0"/>
              </a:rPr>
              <a:t>Thresholding</a:t>
            </a:r>
            <a:r>
              <a:rPr lang="en-US" sz="16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 RGB</a:t>
            </a:r>
            <a:endParaRPr lang="en-US" sz="16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90439" y="4888163"/>
            <a:ext cx="322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OTSU</a:t>
            </a: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Montserrat Medium" panose="00000600000000000000" pitchFamily="50" charset="0"/>
              </a:rPr>
              <a:t>Thresholding</a:t>
            </a:r>
            <a:r>
              <a:rPr lang="en-US" sz="16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 Saturation </a:t>
            </a:r>
            <a:endParaRPr lang="en-US" sz="16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20250" y="4892833"/>
            <a:ext cx="322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Logical AND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Of both masks</a:t>
            </a:r>
            <a:endParaRPr lang="en-US" sz="1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34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87024" y="2066874"/>
            <a:ext cx="10066751" cy="4420268"/>
            <a:chOff x="1087024" y="2066874"/>
            <a:chExt cx="10066751" cy="4420268"/>
          </a:xfrm>
        </p:grpSpPr>
        <p:grpSp>
          <p:nvGrpSpPr>
            <p:cNvPr id="20" name="Group 19"/>
            <p:cNvGrpSpPr/>
            <p:nvPr/>
          </p:nvGrpSpPr>
          <p:grpSpPr>
            <a:xfrm>
              <a:off x="1087024" y="2066874"/>
              <a:ext cx="3133096" cy="4282063"/>
              <a:chOff x="1576045" y="3574049"/>
              <a:chExt cx="3133096" cy="428206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045" y="3574049"/>
                <a:ext cx="3133096" cy="4282063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785385" y="5143475"/>
                <a:ext cx="27159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Montserrat Light" panose="00000400000000000000" pitchFamily="50" charset="0"/>
                  </a:rPr>
                  <a:t>Extract </a:t>
                </a:r>
                <a:r>
                  <a:rPr lang="en-US" sz="1400" b="1" dirty="0" smtClean="0">
                    <a:latin typeface="Montserrat Light" panose="00000400000000000000" pitchFamily="50" charset="0"/>
                  </a:rPr>
                  <a:t>positive</a:t>
                </a:r>
                <a:r>
                  <a:rPr lang="en-US" sz="1400" dirty="0" smtClean="0">
                    <a:latin typeface="Montserrat Light" panose="00000400000000000000" pitchFamily="50" charset="0"/>
                  </a:rPr>
                  <a:t> and </a:t>
                </a:r>
                <a:r>
                  <a:rPr lang="en-US" sz="1400" b="1" dirty="0" smtClean="0">
                    <a:latin typeface="Montserrat Light" panose="00000400000000000000" pitchFamily="50" charset="0"/>
                  </a:rPr>
                  <a:t>negative</a:t>
                </a:r>
                <a:r>
                  <a:rPr lang="en-US" sz="1400" dirty="0" smtClean="0">
                    <a:latin typeface="Montserrat Light" panose="00000400000000000000" pitchFamily="50" charset="0"/>
                  </a:rPr>
                  <a:t> tiles from </a:t>
                </a:r>
                <a:r>
                  <a:rPr lang="en-US" sz="1400" b="1" dirty="0" smtClean="0">
                    <a:latin typeface="Montserrat Light" panose="00000400000000000000" pitchFamily="50" charset="0"/>
                  </a:rPr>
                  <a:t>ROI</a:t>
                </a:r>
                <a:endParaRPr lang="en-US" sz="1400" b="1" dirty="0">
                  <a:latin typeface="Montserrat Light" panose="00000400000000000000" pitchFamily="50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794712" y="2066874"/>
              <a:ext cx="3084854" cy="4420268"/>
              <a:chOff x="5394401" y="2836405"/>
              <a:chExt cx="3084854" cy="442026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01" y="2836405"/>
                <a:ext cx="3084854" cy="442026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782469" y="4405831"/>
                <a:ext cx="21621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Montserrat Light" panose="00000400000000000000" pitchFamily="50" charset="0"/>
                  </a:rPr>
                  <a:t>Randomly extracted</a:t>
                </a:r>
                <a:r>
                  <a:rPr lang="en-US" sz="1400" dirty="0" smtClean="0">
                    <a:latin typeface="Montserrat Light" panose="00000400000000000000" pitchFamily="50" charset="0"/>
                  </a:rPr>
                  <a:t> patches from </a:t>
                </a:r>
                <a:r>
                  <a:rPr lang="en-US" sz="1400" b="1" dirty="0" smtClean="0">
                    <a:latin typeface="Montserrat Light" panose="00000400000000000000" pitchFamily="50" charset="0"/>
                  </a:rPr>
                  <a:t>ROI</a:t>
                </a:r>
                <a:endParaRPr lang="en-US" sz="1200" dirty="0" smtClean="0">
                  <a:latin typeface="Montserrat Light" panose="00000400000000000000" pitchFamily="50" charset="0"/>
                </a:endParaRPr>
              </a:p>
              <a:p>
                <a:pPr algn="ctr"/>
                <a:endParaRPr lang="en-US" sz="1200" dirty="0">
                  <a:latin typeface="Montserrat Light" panose="00000400000000000000" pitchFamily="50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8094399" y="2066874"/>
              <a:ext cx="3059376" cy="4380309"/>
              <a:chOff x="9673798" y="3121909"/>
              <a:chExt cx="3059376" cy="438030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3798" y="3121909"/>
                <a:ext cx="3059376" cy="4380309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0337129" y="4691335"/>
                <a:ext cx="17890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Montserrat Light" panose="00000400000000000000" pitchFamily="50" charset="0"/>
                  </a:rPr>
                  <a:t>To train our Deep </a:t>
                </a:r>
                <a:r>
                  <a:rPr lang="en-US" sz="1400" b="1" dirty="0" err="1" smtClean="0">
                    <a:latin typeface="Montserrat Light" panose="00000400000000000000" pitchFamily="50" charset="0"/>
                  </a:rPr>
                  <a:t>ConvNet</a:t>
                </a:r>
                <a:endParaRPr lang="en-US" sz="1400" b="1" dirty="0">
                  <a:latin typeface="Montserrat Light" panose="00000400000000000000" pitchFamily="50" charset="0"/>
                </a:endParaRPr>
              </a:p>
            </p:txBody>
          </p:sp>
        </p:grpSp>
      </p:grpSp>
      <p:sp>
        <p:nvSpPr>
          <p:cNvPr id="23" name="Google Shape;118;p23"/>
          <p:cNvSpPr txBox="1">
            <a:spLocks noGrp="1"/>
          </p:cNvSpPr>
          <p:nvPr>
            <p:ph type="title"/>
          </p:nvPr>
        </p:nvSpPr>
        <p:spPr>
          <a:xfrm>
            <a:off x="295372" y="6264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800" dirty="0" smtClean="0">
                <a:latin typeface="Montserrat Medium" panose="00000600000000000000" pitchFamily="50" charset="0"/>
              </a:rPr>
              <a:t>2. Training Data Construction</a:t>
            </a:r>
            <a:endParaRPr sz="2800" dirty="0">
              <a:latin typeface="Montserrat Medium" panose="00000600000000000000" pitchFamily="50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21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42"/>
            <a:ext cx="3253328" cy="4633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014" y="-44153"/>
            <a:ext cx="322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Training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8;p23"/>
          <p:cNvSpPr txBox="1">
            <a:spLocks noGrp="1"/>
          </p:cNvSpPr>
          <p:nvPr>
            <p:ph type="title"/>
          </p:nvPr>
        </p:nvSpPr>
        <p:spPr>
          <a:xfrm>
            <a:off x="295372" y="6264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800" dirty="0" smtClean="0">
                <a:latin typeface="Montserrat Medium" panose="00000600000000000000" pitchFamily="50" charset="0"/>
              </a:rPr>
              <a:t>2. Training Data Construction</a:t>
            </a:r>
            <a:endParaRPr sz="2800" dirty="0">
              <a:latin typeface="Montserrat Medium" panose="00000600000000000000" pitchFamily="50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22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42"/>
            <a:ext cx="3253328" cy="4633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014" y="-44153"/>
            <a:ext cx="322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Training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graphicFrame>
        <p:nvGraphicFramePr>
          <p:cNvPr id="2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4254961"/>
              </p:ext>
            </p:extLst>
          </p:nvPr>
        </p:nvGraphicFramePr>
        <p:xfrm>
          <a:off x="431800" y="1152525"/>
          <a:ext cx="6188076" cy="222821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94038">
                  <a:extLst>
                    <a:ext uri="{9D8B030D-6E8A-4147-A177-3AD203B41FA5}">
                      <a16:colId xmlns:a16="http://schemas.microsoft.com/office/drawing/2014/main" val="1423431736"/>
                    </a:ext>
                  </a:extLst>
                </a:gridCol>
                <a:gridCol w="3094038">
                  <a:extLst>
                    <a:ext uri="{9D8B030D-6E8A-4147-A177-3AD203B41FA5}">
                      <a16:colId xmlns:a16="http://schemas.microsoft.com/office/drawing/2014/main" val="219096521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Patch Dataset 1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0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Label</a:t>
                      </a:r>
                      <a:endParaRPr lang="en-GB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No.</a:t>
                      </a:r>
                      <a:r>
                        <a:rPr lang="en-US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of Patches</a:t>
                      </a:r>
                      <a:endParaRPr lang="en-GB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07063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r>
                        <a:rPr lang="en-US" baseline="0" dirty="0" smtClean="0"/>
                        <a:t>,000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2456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20,</a:t>
                      </a:r>
                      <a:r>
                        <a:rPr lang="en-US" baseline="0" dirty="0" smtClean="0"/>
                        <a:t>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68051"/>
                  </a:ext>
                </a:extLst>
              </a:tr>
              <a:tr h="37401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Tumor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200,000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440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20,000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596252"/>
                  </a:ext>
                </a:extLst>
              </a:tr>
            </a:tbl>
          </a:graphicData>
        </a:graphic>
      </p:graphicFrame>
      <p:graphicFrame>
        <p:nvGraphicFramePr>
          <p:cNvPr id="25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80917"/>
              </p:ext>
            </p:extLst>
          </p:nvPr>
        </p:nvGraphicFramePr>
        <p:xfrm>
          <a:off x="431800" y="3669265"/>
          <a:ext cx="6188078" cy="222821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94039">
                  <a:extLst>
                    <a:ext uri="{9D8B030D-6E8A-4147-A177-3AD203B41FA5}">
                      <a16:colId xmlns:a16="http://schemas.microsoft.com/office/drawing/2014/main" val="1423431736"/>
                    </a:ext>
                  </a:extLst>
                </a:gridCol>
                <a:gridCol w="3094039">
                  <a:extLst>
                    <a:ext uri="{9D8B030D-6E8A-4147-A177-3AD203B41FA5}">
                      <a16:colId xmlns:a16="http://schemas.microsoft.com/office/drawing/2014/main" val="219096521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Patch Dataset 2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0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Label</a:t>
                      </a:r>
                      <a:endParaRPr lang="en-GB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No.</a:t>
                      </a:r>
                      <a:r>
                        <a:rPr lang="en-US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of Patches</a:t>
                      </a:r>
                      <a:endParaRPr lang="en-GB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07063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900</a:t>
                      </a:r>
                      <a:r>
                        <a:rPr lang="en-US" baseline="0" dirty="0" smtClean="0"/>
                        <a:t>,000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2456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90,</a:t>
                      </a:r>
                      <a:r>
                        <a:rPr lang="en-US" baseline="0" dirty="0" smtClean="0"/>
                        <a:t>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68051"/>
                  </a:ext>
                </a:extLst>
              </a:tr>
              <a:tr h="37401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Tumor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300,000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440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30,000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596252"/>
                  </a:ext>
                </a:extLst>
              </a:tr>
            </a:tbl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0" y="1249915"/>
            <a:ext cx="2400300" cy="24193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50" y="3772103"/>
            <a:ext cx="24193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7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8;p23"/>
          <p:cNvSpPr txBox="1">
            <a:spLocks noGrp="1"/>
          </p:cNvSpPr>
          <p:nvPr>
            <p:ph type="title"/>
          </p:nvPr>
        </p:nvSpPr>
        <p:spPr>
          <a:xfrm>
            <a:off x="295372" y="6264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800" dirty="0" smtClean="0">
                <a:latin typeface="Montserrat Medium" panose="00000600000000000000" pitchFamily="50" charset="0"/>
              </a:rPr>
              <a:t>Augmentations</a:t>
            </a:r>
            <a:endParaRPr sz="2800" dirty="0">
              <a:latin typeface="Montserrat Medium" panose="00000600000000000000" pitchFamily="50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23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42"/>
            <a:ext cx="3253328" cy="4633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014" y="-44153"/>
            <a:ext cx="322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Training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32000" y="1326643"/>
            <a:ext cx="11329200" cy="50392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Color Jitter</a:t>
            </a:r>
          </a:p>
          <a:p>
            <a:pPr lvl="1"/>
            <a:r>
              <a:rPr lang="en-US" sz="2400" dirty="0" smtClean="0"/>
              <a:t>Brightness: 64/255</a:t>
            </a:r>
          </a:p>
          <a:p>
            <a:pPr lvl="1"/>
            <a:r>
              <a:rPr lang="en-US" sz="2400" dirty="0" smtClean="0"/>
              <a:t>Hue: 0.04</a:t>
            </a:r>
          </a:p>
          <a:p>
            <a:pPr lvl="1"/>
            <a:r>
              <a:rPr lang="en-US" sz="2400" dirty="0" smtClean="0"/>
              <a:t>Saturation: 0.25</a:t>
            </a:r>
          </a:p>
          <a:p>
            <a:pPr lvl="1"/>
            <a:r>
              <a:rPr lang="en-US" sz="2400" dirty="0" smtClean="0"/>
              <a:t>Contrast: 0.75</a:t>
            </a:r>
          </a:p>
          <a:p>
            <a:r>
              <a:rPr lang="en-US" sz="2800" dirty="0" smtClean="0"/>
              <a:t>Randomly Right or Left </a:t>
            </a:r>
            <a:r>
              <a:rPr lang="en-US" sz="2800" b="1" dirty="0" smtClean="0"/>
              <a:t>Flipped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Randomly </a:t>
            </a:r>
            <a:r>
              <a:rPr lang="en-US" sz="2800" b="1" dirty="0" smtClean="0"/>
              <a:t>Rotated</a:t>
            </a:r>
            <a:r>
              <a:rPr lang="en-US" sz="2800" dirty="0" smtClean="0"/>
              <a:t> by multiple of 90 degrees</a:t>
            </a:r>
          </a:p>
          <a:p>
            <a:r>
              <a:rPr lang="en-US" sz="2800" b="1" dirty="0" smtClean="0"/>
              <a:t>Normalized</a:t>
            </a:r>
          </a:p>
          <a:p>
            <a:r>
              <a:rPr lang="en-US" sz="2800" dirty="0" smtClean="0"/>
              <a:t>Centre </a:t>
            </a:r>
            <a:r>
              <a:rPr lang="en-US" sz="2800" b="1" dirty="0" smtClean="0"/>
              <a:t>Cropped</a:t>
            </a:r>
          </a:p>
          <a:p>
            <a:endParaRPr lang="en-US" dirty="0"/>
          </a:p>
          <a:p>
            <a:pPr marL="266700" lvl="1" indent="0">
              <a:buNone/>
            </a:pPr>
            <a:r>
              <a:rPr lang="en-US" dirty="0" smtClean="0"/>
              <a:t>Source Google </a:t>
            </a:r>
            <a:r>
              <a:rPr lang="en-US" dirty="0" err="1" smtClean="0"/>
              <a:t>ppr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59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3. Train </a:t>
            </a:r>
            <a:r>
              <a:rPr lang="en" dirty="0">
                <a:latin typeface="Montserrat Medium" panose="00000600000000000000" pitchFamily="50" charset="0"/>
              </a:rPr>
              <a:t>Deep ConvNet for tile-based classification</a:t>
            </a:r>
            <a:endParaRPr dirty="0">
              <a:latin typeface="Montserrat Medium" panose="00000600000000000000" pitchFamily="50" charset="0"/>
            </a:endParaRPr>
          </a:p>
        </p:txBody>
      </p:sp>
      <p:pic>
        <p:nvPicPr>
          <p:cNvPr id="3074" name="Picture 2" descr="https://scontent.fisb7-1.fna.fbcdn.net/v/t1.15752-9/51520271_940621356142275_8652244354032730112_n.png?_nc_cat=109&amp;_nc_ht=scontent.fisb7-1.fna&amp;oh=e3f0c90eb65e077abe4522919421702a&amp;oe=5CFAA6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734" y="1852465"/>
            <a:ext cx="8717717" cy="309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2514" y="6295357"/>
            <a:ext cx="860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https://www.mathworks.com/solutions/deep-learning/convolutional-neural-network.html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24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42"/>
            <a:ext cx="3253328" cy="4633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014" y="-44153"/>
            <a:ext cx="322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Training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983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3. Train </a:t>
            </a:r>
            <a:r>
              <a:rPr lang="en" dirty="0">
                <a:latin typeface="Montserrat Medium" panose="00000600000000000000" pitchFamily="50" charset="0"/>
              </a:rPr>
              <a:t>Deep ConvNet for tile-based classification</a:t>
            </a:r>
            <a:endParaRPr dirty="0">
              <a:latin typeface="Montserrat Medium" panose="00000600000000000000" pitchFamily="50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63790"/>
              </p:ext>
            </p:extLst>
          </p:nvPr>
        </p:nvGraphicFramePr>
        <p:xfrm>
          <a:off x="1159163" y="2012218"/>
          <a:ext cx="9453417" cy="30337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98436">
                  <a:extLst>
                    <a:ext uri="{9D8B030D-6E8A-4147-A177-3AD203B41FA5}">
                      <a16:colId xmlns:a16="http://schemas.microsoft.com/office/drawing/2014/main" val="1667006408"/>
                    </a:ext>
                  </a:extLst>
                </a:gridCol>
                <a:gridCol w="2102305">
                  <a:extLst>
                    <a:ext uri="{9D8B030D-6E8A-4147-A177-3AD203B41FA5}">
                      <a16:colId xmlns:a16="http://schemas.microsoft.com/office/drawing/2014/main" val="986518101"/>
                    </a:ext>
                  </a:extLst>
                </a:gridCol>
                <a:gridCol w="2102305">
                  <a:extLst>
                    <a:ext uri="{9D8B030D-6E8A-4147-A177-3AD203B41FA5}">
                      <a16:colId xmlns:a16="http://schemas.microsoft.com/office/drawing/2014/main" val="958659805"/>
                    </a:ext>
                  </a:extLst>
                </a:gridCol>
                <a:gridCol w="2450371">
                  <a:extLst>
                    <a:ext uri="{9D8B030D-6E8A-4147-A177-3AD203B41FA5}">
                      <a16:colId xmlns:a16="http://schemas.microsoft.com/office/drawing/2014/main" val="3916702098"/>
                    </a:ext>
                  </a:extLst>
                </a:gridCol>
              </a:tblGrid>
              <a:tr h="5845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Architecture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Number of Layers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Montserrat Light" panose="00000400000000000000" pitchFamily="50" charset="0"/>
                        </a:rPr>
                        <a:t>Embeddings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Parameters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19564"/>
                  </a:ext>
                </a:extLst>
              </a:tr>
              <a:tr h="584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>
                          <a:latin typeface="Montserrat Light" panose="00000400000000000000" pitchFamily="50" charset="0"/>
                        </a:rPr>
                        <a:t>Inception ResNet v2-CRF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467</a:t>
                      </a:r>
                      <a:r>
                        <a:rPr lang="en-US" baseline="0" dirty="0" smtClean="0">
                          <a:latin typeface="Montserrat Light" panose="00000400000000000000" pitchFamily="50" charset="0"/>
                        </a:rPr>
                        <a:t> + 1</a:t>
                      </a:r>
                      <a:endParaRPr lang="en-US" dirty="0" smtClean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1536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55.8 Million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172773"/>
                  </a:ext>
                </a:extLst>
              </a:tr>
              <a:tr h="5845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ResNet</a:t>
                      </a:r>
                      <a:r>
                        <a:rPr lang="en-US" baseline="0" dirty="0" smtClean="0">
                          <a:latin typeface="Montserrat Light" panose="00000400000000000000" pitchFamily="50" charset="0"/>
                        </a:rPr>
                        <a:t>-18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18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512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11.7</a:t>
                      </a:r>
                      <a:r>
                        <a:rPr lang="en-US" baseline="0" dirty="0" smtClean="0">
                          <a:latin typeface="Montserrat Light" panose="00000400000000000000" pitchFamily="50" charset="0"/>
                        </a:rPr>
                        <a:t> Million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542864"/>
                  </a:ext>
                </a:extLst>
              </a:tr>
              <a:tr h="58452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Montserrat Light" panose="00000400000000000000" pitchFamily="50" charset="0"/>
                        </a:rPr>
                        <a:t>ResNet-18-CRF</a:t>
                      </a:r>
                      <a:endParaRPr lang="en-US" b="1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18+1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512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11.7 Million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038732"/>
                  </a:ext>
                </a:extLst>
              </a:tr>
              <a:tr h="5845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CataNet</a:t>
                      </a:r>
                      <a:r>
                        <a:rPr lang="en-US" baseline="0" dirty="0" smtClean="0">
                          <a:latin typeface="Montserrat Light" panose="00000400000000000000" pitchFamily="50" charset="0"/>
                        </a:rPr>
                        <a:t>-CRF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13+1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512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 Light" panose="00000400000000000000" pitchFamily="50" charset="0"/>
                        </a:rPr>
                        <a:t>1.9 Million</a:t>
                      </a:r>
                      <a:endParaRPr lang="en-US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7143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773"/>
            <a:ext cx="3253328" cy="463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14" y="-61884"/>
            <a:ext cx="322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Training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0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CateNet-CRF</a:t>
            </a:r>
            <a:endParaRPr dirty="0">
              <a:latin typeface="Montserrat Medium" panose="00000600000000000000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773"/>
            <a:ext cx="3253328" cy="463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14" y="-61884"/>
            <a:ext cx="322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Training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51" y="1250054"/>
            <a:ext cx="8242250" cy="549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23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3. Train </a:t>
            </a:r>
            <a:r>
              <a:rPr lang="en" dirty="0">
                <a:latin typeface="Montserrat Medium" panose="00000600000000000000" pitchFamily="50" charset="0"/>
              </a:rPr>
              <a:t>Deep ConvNet for tile-based classification</a:t>
            </a:r>
            <a:endParaRPr dirty="0">
              <a:latin typeface="Montserrat Medium" panose="00000600000000000000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27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14" y="-34111"/>
            <a:ext cx="322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Training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9349" y="2046688"/>
            <a:ext cx="69826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Transfer learning for Resnet’18 &amp; </a:t>
            </a:r>
            <a:br>
              <a:rPr lang="en-US" sz="2000" dirty="0" smtClean="0">
                <a:latin typeface="Montserrat Light" panose="00000400000000000000" pitchFamily="50" charset="0"/>
              </a:rPr>
            </a:br>
            <a:r>
              <a:rPr lang="en-US" sz="2000" dirty="0" smtClean="0">
                <a:latin typeface="Montserrat Light" panose="00000400000000000000" pitchFamily="50" charset="0"/>
              </a:rPr>
              <a:t>Inception </a:t>
            </a:r>
            <a:r>
              <a:rPr lang="en-US" sz="2000" dirty="0" err="1" smtClean="0">
                <a:latin typeface="Montserrat Light" panose="00000400000000000000" pitchFamily="50" charset="0"/>
              </a:rPr>
              <a:t>Resnet</a:t>
            </a:r>
            <a:endParaRPr lang="en-US" sz="2000" dirty="0" smtClean="0">
              <a:latin typeface="Montserrat Light" panose="000004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>
              <a:latin typeface="Montserrat Light" panose="000004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Computations on Google Cloud Platform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Light" panose="00000400000000000000" pitchFamily="50" charset="0"/>
              </a:rPr>
              <a:t>CPU: 16 x 2.30GHz Intel </a:t>
            </a:r>
            <a:endParaRPr lang="en-US" sz="2000" dirty="0" smtClean="0">
              <a:latin typeface="Montserrat Light" panose="00000400000000000000" pitchFamily="50" charset="0"/>
            </a:endParaRPr>
          </a:p>
          <a:p>
            <a:pPr lvl="1"/>
            <a:endParaRPr lang="en-US" sz="2000" dirty="0" smtClean="0">
              <a:latin typeface="Montserrat Light" panose="00000400000000000000" pitchFamily="50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Xeon </a:t>
            </a:r>
            <a:r>
              <a:rPr lang="en-US" sz="2000" dirty="0">
                <a:latin typeface="Montserrat Light" panose="00000400000000000000" pitchFamily="50" charset="0"/>
              </a:rPr>
              <a:t>vCPUs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latin typeface="Montserrat Light" panose="00000400000000000000" pitchFamily="50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Light" panose="00000400000000000000" pitchFamily="50" charset="0"/>
              </a:rPr>
              <a:t>GPU: 1 x NVidia P100</a:t>
            </a:r>
          </a:p>
          <a:p>
            <a:pPr lvl="1"/>
            <a:endParaRPr lang="en-US" sz="2000" dirty="0">
              <a:latin typeface="Montserrat Light" panose="00000400000000000000" pitchFamily="50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Light" panose="00000400000000000000" pitchFamily="50" charset="0"/>
              </a:rPr>
              <a:t>RAM: 16GB Memory</a:t>
            </a:r>
          </a:p>
          <a:p>
            <a:pPr lvl="1"/>
            <a:endParaRPr lang="en-US" sz="2000" dirty="0">
              <a:latin typeface="Montserrat Light" panose="00000400000000000000" pitchFamily="50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Light" panose="00000400000000000000" pitchFamily="50" charset="0"/>
              </a:rPr>
              <a:t>HDD: 10 TB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>
              <a:latin typeface="Montserrat Light" panose="000004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>
              <a:latin typeface="Montserrat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349" y="1310252"/>
            <a:ext cx="5056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Medium" panose="00000600000000000000" pitchFamily="50" charset="0"/>
              </a:rPr>
              <a:t>Training </a:t>
            </a:r>
            <a:r>
              <a:rPr lang="en-US" sz="2400" dirty="0" smtClean="0">
                <a:latin typeface="Montserrat Medium" panose="00000600000000000000" pitchFamily="50" charset="0"/>
              </a:rPr>
              <a:t>Setup &amp; Environment: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58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1. Building </a:t>
            </a:r>
            <a:r>
              <a:rPr lang="en" dirty="0">
                <a:latin typeface="Montserrat Medium" panose="00000600000000000000" pitchFamily="50" charset="0"/>
              </a:rPr>
              <a:t>tumor probability heatmaps using trained model</a:t>
            </a:r>
            <a:endParaRPr dirty="0">
              <a:latin typeface="Montserrat Medium" panose="00000600000000000000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03071" y="2345224"/>
            <a:ext cx="8585858" cy="2966785"/>
            <a:chOff x="1729598" y="1937009"/>
            <a:chExt cx="8585858" cy="2966785"/>
          </a:xfrm>
        </p:grpSpPr>
        <p:grpSp>
          <p:nvGrpSpPr>
            <p:cNvPr id="5" name="Group 4"/>
            <p:cNvGrpSpPr/>
            <p:nvPr/>
          </p:nvGrpSpPr>
          <p:grpSpPr>
            <a:xfrm>
              <a:off x="1729598" y="1937009"/>
              <a:ext cx="2373428" cy="2966785"/>
              <a:chOff x="6856306" y="558241"/>
              <a:chExt cx="2373428" cy="296678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6306" y="558241"/>
                <a:ext cx="2373428" cy="2966785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583599" y="646183"/>
                <a:ext cx="9188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Montserrat Medium" panose="00000600000000000000" pitchFamily="50" charset="0"/>
                  </a:rPr>
                  <a:t>WHAT</a:t>
                </a:r>
                <a:endParaRPr lang="en-US" dirty="0">
                  <a:solidFill>
                    <a:schemeClr val="bg1"/>
                  </a:solidFill>
                  <a:latin typeface="Montserrat Medium" panose="00000600000000000000" pitchFamily="50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953061" y="1577773"/>
                <a:ext cx="204608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1600"/>
                  </a:spcBef>
                </a:pPr>
                <a:r>
                  <a:rPr lang="en-US" sz="1600" dirty="0">
                    <a:solidFill>
                      <a:srgbClr val="002060"/>
                    </a:solidFill>
                    <a:latin typeface="Montserrat Light" panose="00000400000000000000" pitchFamily="50" charset="0"/>
                  </a:rPr>
                  <a:t>An image with each </a:t>
                </a:r>
                <a:r>
                  <a:rPr lang="en-US" sz="1600" dirty="0" smtClean="0">
                    <a:solidFill>
                      <a:srgbClr val="002060"/>
                    </a:solidFill>
                    <a:latin typeface="Montserrat Light" panose="00000400000000000000" pitchFamily="50" charset="0"/>
                  </a:rPr>
                  <a:t>pixel containing </a:t>
                </a:r>
                <a:r>
                  <a:rPr lang="en-US" sz="1600" dirty="0">
                    <a:solidFill>
                      <a:srgbClr val="002060"/>
                    </a:solidFill>
                    <a:latin typeface="Montserrat Light" panose="00000400000000000000" pitchFamily="50" charset="0"/>
                  </a:rPr>
                  <a:t>value between 0 and 1</a:t>
                </a:r>
              </a:p>
            </p:txBody>
          </p:sp>
        </p:grpSp>
        <p:pic>
          <p:nvPicPr>
            <p:cNvPr id="153" name="Google Shape;15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8974" y="1963649"/>
              <a:ext cx="2226482" cy="28788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/>
            <p:cNvGrpSpPr/>
            <p:nvPr/>
          </p:nvGrpSpPr>
          <p:grpSpPr>
            <a:xfrm>
              <a:off x="4909286" y="1937009"/>
              <a:ext cx="2373428" cy="2966785"/>
              <a:chOff x="6856306" y="558241"/>
              <a:chExt cx="2373428" cy="2966785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6306" y="558241"/>
                <a:ext cx="2373428" cy="2966785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7645314" y="646183"/>
                <a:ext cx="795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Montserrat Medium" panose="00000600000000000000" pitchFamily="50" charset="0"/>
                  </a:rPr>
                  <a:t>HOW</a:t>
                </a:r>
                <a:endParaRPr lang="en-US" dirty="0">
                  <a:solidFill>
                    <a:schemeClr val="bg1"/>
                  </a:solidFill>
                  <a:latin typeface="Montserrat Medium" panose="00000600000000000000" pitchFamily="50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925269" y="1414439"/>
                <a:ext cx="2103458" cy="1774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spcBef>
                    <a:spcPts val="1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rgbClr val="002060"/>
                    </a:solidFill>
                    <a:latin typeface="Montserrat Light" panose="00000400000000000000" pitchFamily="50" charset="0"/>
                  </a:rPr>
                  <a:t>Generate Tissue mask at level 6 (stride 64)</a:t>
                </a:r>
              </a:p>
              <a:p>
                <a:pPr marL="285750" lvl="0" indent="-285750">
                  <a:spcBef>
                    <a:spcPts val="1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rgbClr val="002060"/>
                    </a:solidFill>
                    <a:latin typeface="Montserrat Light" panose="00000400000000000000" pitchFamily="50" charset="0"/>
                  </a:rPr>
                  <a:t>Build heat map using trained model</a:t>
                </a:r>
                <a:endParaRPr lang="en-US" sz="1600" dirty="0">
                  <a:solidFill>
                    <a:srgbClr val="002060"/>
                  </a:solidFill>
                  <a:latin typeface="Montserrat Light" panose="00000400000000000000" pitchFamily="50" charset="0"/>
                </a:endParaRPr>
              </a:p>
            </p:txBody>
          </p:sp>
        </p:grpSp>
      </p:grpSp>
      <p:sp>
        <p:nvSpPr>
          <p:cNvPr id="17" name="Slide Number Placeholder 1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28</a:t>
            </a:fld>
            <a:endParaRPr lang="e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Testing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2. Slide-based </a:t>
            </a:r>
            <a:r>
              <a:rPr lang="en" dirty="0">
                <a:latin typeface="Montserrat Medium" panose="00000600000000000000" pitchFamily="50" charset="0"/>
              </a:rPr>
              <a:t>classification</a:t>
            </a:r>
            <a:endParaRPr dirty="0">
              <a:latin typeface="Montserrat Medium" panose="00000600000000000000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17948" y="2287748"/>
            <a:ext cx="8556104" cy="3148667"/>
            <a:chOff x="5411374" y="1536633"/>
            <a:chExt cx="8556104" cy="3148667"/>
          </a:xfrm>
        </p:grpSpPr>
        <p:grpSp>
          <p:nvGrpSpPr>
            <p:cNvPr id="4" name="Group 3"/>
            <p:cNvGrpSpPr/>
            <p:nvPr/>
          </p:nvGrpSpPr>
          <p:grpSpPr>
            <a:xfrm>
              <a:off x="5411374" y="1553589"/>
              <a:ext cx="2149978" cy="2938417"/>
              <a:chOff x="2226466" y="3591005"/>
              <a:chExt cx="2149978" cy="2938417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6466" y="3591005"/>
                <a:ext cx="2149978" cy="2938417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441299" y="4632837"/>
                <a:ext cx="17203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Montserrat Light" panose="00000400000000000000" pitchFamily="50" charset="0"/>
                  </a:rPr>
                  <a:t>Classify slide as positive or negative</a:t>
                </a:r>
                <a:endParaRPr lang="en-US" sz="1400" dirty="0">
                  <a:latin typeface="Montserrat Light" panose="00000400000000000000" pitchFamily="50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592466" y="1553589"/>
              <a:ext cx="2185585" cy="3131711"/>
              <a:chOff x="5394401" y="2836405"/>
              <a:chExt cx="2185585" cy="313171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01" y="2836405"/>
                <a:ext cx="2185585" cy="3131711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421936" y="3878237"/>
                <a:ext cx="20896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Montserrat Light" panose="00000400000000000000" pitchFamily="50" charset="0"/>
                  </a:rPr>
                  <a:t>By Reporting the </a:t>
                </a:r>
                <a:r>
                  <a:rPr lang="en-US" sz="1400" b="1" dirty="0" smtClean="0">
                    <a:latin typeface="Montserrat Light" panose="00000400000000000000" pitchFamily="50" charset="0"/>
                  </a:rPr>
                  <a:t>maximum probability</a:t>
                </a:r>
                <a:endParaRPr lang="en-US" sz="1400" b="1" dirty="0">
                  <a:latin typeface="Montserrat Light" panose="00000400000000000000" pitchFamily="50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768328" y="1536633"/>
              <a:ext cx="2199150" cy="3148667"/>
              <a:chOff x="9673798" y="3121909"/>
              <a:chExt cx="2199150" cy="3148667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3798" y="3121909"/>
                <a:ext cx="2199150" cy="3148667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9896703" y="4180697"/>
                <a:ext cx="178908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Montserrat Light" panose="00000400000000000000" pitchFamily="50" charset="0"/>
                  </a:rPr>
                  <a:t>Determines the </a:t>
                </a:r>
                <a:r>
                  <a:rPr lang="en-US" sz="1400" b="1" dirty="0" smtClean="0">
                    <a:latin typeface="Montserrat Light" panose="00000400000000000000" pitchFamily="50" charset="0"/>
                  </a:rPr>
                  <a:t>Area Under Curve (AUC) </a:t>
                </a:r>
                <a:r>
                  <a:rPr lang="en-US" sz="1400" dirty="0" smtClean="0">
                    <a:latin typeface="Montserrat Light" panose="00000400000000000000" pitchFamily="50" charset="0"/>
                  </a:rPr>
                  <a:t>Score</a:t>
                </a:r>
                <a:endParaRPr lang="en-US" sz="1400" dirty="0">
                  <a:latin typeface="Montserrat Light" panose="00000400000000000000" pitchFamily="50" charset="0"/>
                </a:endParaRPr>
              </a:p>
            </p:txBody>
          </p:sp>
        </p:grpSp>
      </p:grpSp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29</a:t>
            </a:fld>
            <a:endParaRPr lang="e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Testing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0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Can you tell which one contains tumor?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smtClean="0"/>
              <a:t>THAT IS THE REAL QUESTION…</a:t>
            </a:r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40" y="2137907"/>
            <a:ext cx="3751895" cy="37816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063" y="2137907"/>
            <a:ext cx="3752128" cy="37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7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3. Localization </a:t>
            </a:r>
            <a:r>
              <a:rPr lang="en" dirty="0">
                <a:latin typeface="Montserrat Medium" panose="00000600000000000000" pitchFamily="50" charset="0"/>
              </a:rPr>
              <a:t>of tumor regions	</a:t>
            </a:r>
            <a:endParaRPr dirty="0">
              <a:latin typeface="Montserrat Medium" panose="00000600000000000000" pitchFamily="50" charset="0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178" y="2079275"/>
            <a:ext cx="4061262" cy="3723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6795106" y="820952"/>
            <a:ext cx="4804433" cy="6114992"/>
            <a:chOff x="6795106" y="820952"/>
            <a:chExt cx="4804433" cy="6114992"/>
          </a:xfrm>
        </p:grpSpPr>
        <p:grpSp>
          <p:nvGrpSpPr>
            <p:cNvPr id="6" name="Group 5"/>
            <p:cNvGrpSpPr/>
            <p:nvPr/>
          </p:nvGrpSpPr>
          <p:grpSpPr>
            <a:xfrm>
              <a:off x="6795106" y="820952"/>
              <a:ext cx="2149978" cy="2938417"/>
              <a:chOff x="2226466" y="3591005"/>
              <a:chExt cx="2149978" cy="293841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6466" y="3591005"/>
                <a:ext cx="2149978" cy="293841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441299" y="4709557"/>
                <a:ext cx="17203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Montserrat Light" panose="00000400000000000000" pitchFamily="50" charset="0"/>
                  </a:rPr>
                  <a:t>Localize the tumors</a:t>
                </a:r>
                <a:endParaRPr lang="en-US" sz="1400" dirty="0">
                  <a:latin typeface="Montserrat Light" panose="00000400000000000000" pitchFamily="50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9413954" y="820952"/>
              <a:ext cx="2185585" cy="3131711"/>
              <a:chOff x="5394401" y="2836405"/>
              <a:chExt cx="2185585" cy="313171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01" y="2836405"/>
                <a:ext cx="2185585" cy="3131711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5442354" y="3372420"/>
                <a:ext cx="20896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Montserrat Light" panose="00000400000000000000" pitchFamily="50" charset="0"/>
                  </a:rPr>
                  <a:t>Extract connected components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 smtClean="0">
                  <a:latin typeface="Montserrat Light" panose="00000400000000000000" pitchFamily="50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Montserrat Light" panose="00000400000000000000" pitchFamily="50" charset="0"/>
                  </a:rPr>
                  <a:t>Report prediction through non maximum suppression</a:t>
                </a:r>
                <a:br>
                  <a:rPr lang="en-US" sz="1400" dirty="0" smtClean="0">
                    <a:latin typeface="Montserrat Light" panose="00000400000000000000" pitchFamily="50" charset="0"/>
                  </a:rPr>
                </a:br>
                <a:endParaRPr lang="en-US" sz="1400" dirty="0" smtClean="0">
                  <a:latin typeface="Montserrat Light" panose="00000400000000000000" pitchFamily="50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Montserrat Light" panose="00000400000000000000" pitchFamily="50" charset="0"/>
                  </a:rPr>
                  <a:t>Using </a:t>
                </a:r>
                <a:r>
                  <a:rPr lang="en-US" sz="1400" b="1" dirty="0" smtClean="0">
                    <a:latin typeface="Montserrat Light" panose="00000400000000000000" pitchFamily="50" charset="0"/>
                  </a:rPr>
                  <a:t>radius 12</a:t>
                </a:r>
                <a:endParaRPr lang="en-US" sz="1400" b="1" dirty="0">
                  <a:latin typeface="Montserrat Light" panose="00000400000000000000" pitchFamily="50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105996" y="3787277"/>
              <a:ext cx="2199150" cy="3148667"/>
              <a:chOff x="9673798" y="3121909"/>
              <a:chExt cx="2199150" cy="3148667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3798" y="3121909"/>
                <a:ext cx="2199150" cy="3148667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878829" y="3966056"/>
                <a:ext cx="178908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Montserrat Light" panose="00000400000000000000" pitchFamily="50" charset="0"/>
                  </a:rPr>
                  <a:t>Determines the </a:t>
                </a:r>
                <a:r>
                  <a:rPr lang="en-US" sz="1400" b="1" dirty="0" smtClean="0">
                    <a:latin typeface="Montserrat Light" panose="00000400000000000000" pitchFamily="50" charset="0"/>
                  </a:rPr>
                  <a:t>Free-Receiver Operating Characteristic (FROC) </a:t>
                </a:r>
                <a:r>
                  <a:rPr lang="en-US" sz="1400" dirty="0" smtClean="0">
                    <a:latin typeface="Montserrat Light" panose="00000400000000000000" pitchFamily="50" charset="0"/>
                  </a:rPr>
                  <a:t>Score</a:t>
                </a:r>
                <a:endParaRPr lang="en-US" sz="1400" dirty="0">
                  <a:latin typeface="Montserrat Light" panose="00000400000000000000" pitchFamily="50" charset="0"/>
                </a:endParaRPr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30</a:t>
            </a:fld>
            <a:endParaRPr lang="e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Testing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3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4. Determine </a:t>
            </a:r>
            <a:r>
              <a:rPr lang="en" dirty="0">
                <a:latin typeface="Montserrat Medium" panose="00000600000000000000" pitchFamily="50" charset="0"/>
              </a:rPr>
              <a:t>cancer metastasis stage</a:t>
            </a:r>
            <a:endParaRPr dirty="0">
              <a:latin typeface="Montserrat Medium" panose="00000600000000000000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17948" y="2140738"/>
            <a:ext cx="8556104" cy="3148667"/>
            <a:chOff x="5411374" y="1536633"/>
            <a:chExt cx="8556104" cy="3148667"/>
          </a:xfrm>
        </p:grpSpPr>
        <p:grpSp>
          <p:nvGrpSpPr>
            <p:cNvPr id="5" name="Group 4"/>
            <p:cNvGrpSpPr/>
            <p:nvPr/>
          </p:nvGrpSpPr>
          <p:grpSpPr>
            <a:xfrm>
              <a:off x="5411374" y="1553589"/>
              <a:ext cx="2149978" cy="2938417"/>
              <a:chOff x="2226466" y="3591005"/>
              <a:chExt cx="2149978" cy="2938417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6466" y="3591005"/>
                <a:ext cx="2149978" cy="2938417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407009" y="4598547"/>
                <a:ext cx="17203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Montserrat Light" panose="00000400000000000000" pitchFamily="50" charset="0"/>
                  </a:rPr>
                  <a:t>Predict the pN-stage of the patient</a:t>
                </a:r>
                <a:endParaRPr lang="en-US" sz="1400" dirty="0">
                  <a:latin typeface="Montserrat Light" panose="00000400000000000000" pitchFamily="50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592466" y="1553589"/>
              <a:ext cx="2185585" cy="3131711"/>
              <a:chOff x="5394401" y="2836405"/>
              <a:chExt cx="2185585" cy="313171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01" y="2836405"/>
                <a:ext cx="2185585" cy="313171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408064" y="3732062"/>
                <a:ext cx="208967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Montserrat Light" panose="00000400000000000000" pitchFamily="50" charset="0"/>
                  </a:rPr>
                  <a:t>Find the micro and macro metastasis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 smtClean="0">
                  <a:latin typeface="Montserrat Light" panose="00000400000000000000" pitchFamily="50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Montserrat Light" panose="00000400000000000000" pitchFamily="50" charset="0"/>
                  </a:rPr>
                  <a:t>Make prediction for the stage</a:t>
                </a:r>
                <a:endParaRPr lang="en-US" sz="1400" dirty="0">
                  <a:latin typeface="Montserrat Light" panose="00000400000000000000" pitchFamily="50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1768328" y="1536633"/>
              <a:ext cx="2199150" cy="3148667"/>
              <a:chOff x="9673798" y="3121909"/>
              <a:chExt cx="2199150" cy="314866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3798" y="3121909"/>
                <a:ext cx="2199150" cy="3148667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9844539" y="4284906"/>
                <a:ext cx="17890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Montserrat Light" panose="00000400000000000000" pitchFamily="50" charset="0"/>
                  </a:rPr>
                  <a:t>Determine the Kappa’s Score</a:t>
                </a:r>
                <a:endParaRPr lang="en-US" sz="1400" dirty="0">
                  <a:latin typeface="Montserrat Light" panose="00000400000000000000" pitchFamily="50" charset="0"/>
                </a:endParaRPr>
              </a:p>
            </p:txBody>
          </p:sp>
        </p:grpSp>
      </p:grpSp>
      <p:sp>
        <p:nvSpPr>
          <p:cNvPr id="15" name="Slide Number Placeholder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31</a:t>
            </a:fld>
            <a:endParaRPr lang="e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Testing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34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0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Pipeline for Stage Detection</a:t>
            </a:r>
            <a:endParaRPr dirty="0">
              <a:latin typeface="Montserrat Medium" panose="00000600000000000000" pitchFamily="50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dirty="0" smtClean="0"/>
              <a:t>SEECS | NUST</a:t>
            </a:r>
            <a:endParaRPr lang="en-Z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8" y="1356967"/>
            <a:ext cx="9509213" cy="4874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Testing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59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400400" y="64149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Extracted Features</a:t>
            </a:r>
            <a:endParaRPr dirty="0">
              <a:latin typeface="Montserrat Medium" panose="00000600000000000000" pitchFamily="50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33</a:t>
            </a:fld>
            <a:endParaRPr lang="e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Testing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584400" y="1304400"/>
            <a:ext cx="11329200" cy="5039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61" y="1456400"/>
            <a:ext cx="3448050" cy="4362450"/>
          </a:xfrm>
          <a:prstGeom prst="rect">
            <a:avLst/>
          </a:prstGeom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736800" y="1456800"/>
            <a:ext cx="11329200" cy="5039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11 Hand crafted Features were extracted</a:t>
            </a:r>
          </a:p>
          <a:p>
            <a:r>
              <a:rPr lang="en-US" sz="2400" dirty="0" smtClean="0"/>
              <a:t>At different Threshold levels (0.3-0.9)</a:t>
            </a:r>
          </a:p>
          <a:p>
            <a:r>
              <a:rPr lang="en-US" sz="2400" dirty="0" smtClean="0"/>
              <a:t>Feature Details:</a:t>
            </a:r>
          </a:p>
          <a:p>
            <a:pPr lvl="1">
              <a:spcBef>
                <a:spcPts val="600"/>
              </a:spcBef>
            </a:pPr>
            <a:r>
              <a:rPr lang="en-US" sz="1800" dirty="0" smtClean="0"/>
              <a:t>Largest </a:t>
            </a:r>
            <a:r>
              <a:rPr lang="en-US" sz="1800" dirty="0"/>
              <a:t>region’s major axis </a:t>
            </a:r>
            <a:r>
              <a:rPr lang="en-US" sz="1800" dirty="0" smtClean="0"/>
              <a:t>length</a:t>
            </a:r>
          </a:p>
          <a:p>
            <a:pPr lvl="1">
              <a:spcBef>
                <a:spcPts val="600"/>
              </a:spcBef>
            </a:pPr>
            <a:r>
              <a:rPr lang="en-US" sz="1800" dirty="0" smtClean="0"/>
              <a:t>Largest </a:t>
            </a:r>
            <a:r>
              <a:rPr lang="en-US" sz="1800" dirty="0"/>
              <a:t>region’s maximum conﬁdence </a:t>
            </a:r>
            <a:r>
              <a:rPr lang="en-US" sz="1800" dirty="0" smtClean="0"/>
              <a:t>probability</a:t>
            </a:r>
          </a:p>
          <a:p>
            <a:pPr lvl="1">
              <a:spcBef>
                <a:spcPts val="600"/>
              </a:spcBef>
            </a:pPr>
            <a:r>
              <a:rPr lang="en-US" sz="1800" dirty="0" smtClean="0"/>
              <a:t>Largest </a:t>
            </a:r>
            <a:r>
              <a:rPr lang="en-US" sz="1800" dirty="0"/>
              <a:t>region’s average conﬁdence probability </a:t>
            </a:r>
            <a:endParaRPr lang="en-US" sz="1800" dirty="0" smtClean="0"/>
          </a:p>
          <a:p>
            <a:pPr lvl="1">
              <a:spcBef>
                <a:spcPts val="600"/>
              </a:spcBef>
            </a:pPr>
            <a:r>
              <a:rPr lang="en-US" sz="1800" dirty="0"/>
              <a:t>L</a:t>
            </a:r>
            <a:r>
              <a:rPr lang="en-US" sz="1800" dirty="0" smtClean="0"/>
              <a:t>argest </a:t>
            </a:r>
            <a:r>
              <a:rPr lang="en-US" sz="1800" dirty="0"/>
              <a:t>region’s area </a:t>
            </a:r>
            <a:endParaRPr lang="en-US" sz="1800" dirty="0" smtClean="0"/>
          </a:p>
          <a:p>
            <a:pPr lvl="1">
              <a:spcBef>
                <a:spcPts val="600"/>
              </a:spcBef>
            </a:pPr>
            <a:r>
              <a:rPr lang="en-US" sz="1800" dirty="0" smtClean="0"/>
              <a:t>Average </a:t>
            </a:r>
            <a:r>
              <a:rPr lang="en-US" sz="1800" dirty="0"/>
              <a:t>of all region’s averaged conﬁdence probability </a:t>
            </a:r>
            <a:endParaRPr lang="en-US" sz="1800" dirty="0" smtClean="0"/>
          </a:p>
          <a:p>
            <a:pPr lvl="1">
              <a:spcBef>
                <a:spcPts val="600"/>
              </a:spcBef>
            </a:pPr>
            <a:r>
              <a:rPr lang="en-US" sz="1800" dirty="0" smtClean="0"/>
              <a:t>Sum </a:t>
            </a:r>
            <a:r>
              <a:rPr lang="en-US" sz="1800" dirty="0"/>
              <a:t>of all region’s </a:t>
            </a:r>
            <a:r>
              <a:rPr lang="en-US" sz="1800" dirty="0" smtClean="0"/>
              <a:t>area</a:t>
            </a:r>
          </a:p>
          <a:p>
            <a:pPr lvl="1">
              <a:spcBef>
                <a:spcPts val="600"/>
              </a:spcBef>
            </a:pPr>
            <a:r>
              <a:rPr lang="en-US" sz="1800" dirty="0" smtClean="0"/>
              <a:t>Maximum </a:t>
            </a:r>
            <a:r>
              <a:rPr lang="en-US" sz="1800" dirty="0"/>
              <a:t>conﬁdence probability in </a:t>
            </a:r>
            <a:r>
              <a:rPr lang="en-US" sz="1800" dirty="0" smtClean="0"/>
              <a:t>WSI</a:t>
            </a:r>
          </a:p>
          <a:p>
            <a:pPr lvl="1">
              <a:spcBef>
                <a:spcPts val="600"/>
              </a:spcBef>
            </a:pPr>
            <a:r>
              <a:rPr lang="en-US" sz="1800" dirty="0" smtClean="0"/>
              <a:t>Average </a:t>
            </a:r>
            <a:r>
              <a:rPr lang="en-US" sz="1800" dirty="0"/>
              <a:t>of all conﬁdence probability in </a:t>
            </a:r>
            <a:r>
              <a:rPr lang="en-US" sz="1800" dirty="0" smtClean="0"/>
              <a:t>WSI</a:t>
            </a:r>
          </a:p>
          <a:p>
            <a:pPr lvl="1">
              <a:spcBef>
                <a:spcPts val="600"/>
              </a:spcBef>
            </a:pPr>
            <a:r>
              <a:rPr lang="en-US" sz="1800" dirty="0" smtClean="0"/>
              <a:t>Number </a:t>
            </a:r>
            <a:r>
              <a:rPr lang="en-US" sz="1800" dirty="0"/>
              <a:t>of regions in </a:t>
            </a:r>
            <a:r>
              <a:rPr lang="en-US" sz="1800" dirty="0" smtClean="0"/>
              <a:t>WSI</a:t>
            </a:r>
          </a:p>
          <a:p>
            <a:pPr lvl="1">
              <a:spcBef>
                <a:spcPts val="600"/>
              </a:spcBef>
            </a:pPr>
            <a:r>
              <a:rPr lang="en-US" sz="1800" dirty="0" smtClean="0"/>
              <a:t>Sum </a:t>
            </a:r>
            <a:r>
              <a:rPr lang="en-US" sz="1800" dirty="0"/>
              <a:t>of all foreground area in </a:t>
            </a:r>
            <a:r>
              <a:rPr lang="en-US" sz="1800" dirty="0" smtClean="0"/>
              <a:t>WSI</a:t>
            </a:r>
          </a:p>
          <a:p>
            <a:pPr lvl="1">
              <a:spcBef>
                <a:spcPts val="600"/>
              </a:spcBef>
            </a:pPr>
            <a:r>
              <a:rPr lang="en-US" sz="1800" dirty="0" smtClean="0"/>
              <a:t>Foreground </a:t>
            </a:r>
            <a:r>
              <a:rPr lang="en-US" sz="1800" dirty="0"/>
              <a:t>and background area ratio in WSI</a:t>
            </a:r>
          </a:p>
        </p:txBody>
      </p:sp>
    </p:spTree>
    <p:extLst>
      <p:ext uri="{BB962C8B-B14F-4D97-AF65-F5344CB8AC3E}">
        <p14:creationId xmlns:p14="http://schemas.microsoft.com/office/powerpoint/2010/main" val="14094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400400" y="64149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Constraint and Design Decision</a:t>
            </a:r>
            <a:endParaRPr dirty="0">
              <a:latin typeface="Montserrat Medium" panose="00000600000000000000" pitchFamily="50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34</a:t>
            </a:fld>
            <a:endParaRPr lang="e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Testing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Phase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584400" y="1304400"/>
            <a:ext cx="11329200" cy="5039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261" y="1557493"/>
            <a:ext cx="4324350" cy="2838450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736800" y="1456800"/>
            <a:ext cx="11329200" cy="5039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Severe Class imbalance problem</a:t>
            </a:r>
          </a:p>
          <a:p>
            <a:pPr lvl="1"/>
            <a:r>
              <a:rPr lang="en-US" dirty="0" smtClean="0"/>
              <a:t>Negative : 318</a:t>
            </a:r>
          </a:p>
          <a:p>
            <a:pPr lvl="1"/>
            <a:r>
              <a:rPr lang="en-US" dirty="0"/>
              <a:t>Individual Tumor Cells (ITCs</a:t>
            </a:r>
            <a:r>
              <a:rPr lang="en-US" dirty="0" smtClean="0"/>
              <a:t>): 26</a:t>
            </a:r>
          </a:p>
          <a:p>
            <a:pPr lvl="1"/>
            <a:r>
              <a:rPr lang="en-US" dirty="0" smtClean="0"/>
              <a:t>Micro-metastasis: 59</a:t>
            </a:r>
          </a:p>
          <a:p>
            <a:pPr lvl="1"/>
            <a:r>
              <a:rPr lang="en-US" dirty="0"/>
              <a:t>Micro-metastasis: </a:t>
            </a:r>
            <a:r>
              <a:rPr lang="en-US" dirty="0" smtClean="0"/>
              <a:t>87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Hard to identify Individual Tumor Cells (ITCs)</a:t>
            </a:r>
          </a:p>
        </p:txBody>
      </p:sp>
    </p:spTree>
    <p:extLst>
      <p:ext uri="{BB962C8B-B14F-4D97-AF65-F5344CB8AC3E}">
        <p14:creationId xmlns:p14="http://schemas.microsoft.com/office/powerpoint/2010/main" val="125312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2000" y="1261522"/>
            <a:ext cx="5508000" cy="360000"/>
          </a:xfrm>
        </p:spPr>
        <p:txBody>
          <a:bodyPr/>
          <a:lstStyle/>
          <a:p>
            <a:pPr algn="ctr"/>
            <a:r>
              <a:rPr lang="en-US" sz="3200" dirty="0" smtClean="0"/>
              <a:t>Random Forest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99748" y="1897063"/>
            <a:ext cx="5508000" cy="4608000"/>
          </a:xfrm>
        </p:spPr>
        <p:txBody>
          <a:bodyPr/>
          <a:lstStyle/>
          <a:p>
            <a:r>
              <a:rPr lang="en-US" sz="2400" dirty="0" smtClean="0"/>
              <a:t>Every sample had the same probability to appear in a new dataset</a:t>
            </a:r>
          </a:p>
          <a:p>
            <a:r>
              <a:rPr lang="en-US" sz="2400" dirty="0" smtClean="0"/>
              <a:t>Reduced the variance</a:t>
            </a:r>
          </a:p>
          <a:p>
            <a:r>
              <a:rPr lang="en-US" sz="2400" dirty="0" smtClean="0"/>
              <a:t>Good in identifying Negative slides</a:t>
            </a:r>
          </a:p>
          <a:p>
            <a:r>
              <a:rPr lang="en-US" sz="2400" dirty="0" smtClean="0"/>
              <a:t>Model hyper-parameters:</a:t>
            </a:r>
          </a:p>
          <a:p>
            <a:pPr lvl="1"/>
            <a:r>
              <a:rPr lang="en-US" sz="2000" dirty="0" err="1" smtClean="0"/>
              <a:t>N_estimators</a:t>
            </a:r>
            <a:r>
              <a:rPr lang="en-US" sz="2000" dirty="0" smtClean="0"/>
              <a:t>: 50</a:t>
            </a:r>
          </a:p>
          <a:p>
            <a:pPr lvl="1"/>
            <a:r>
              <a:rPr lang="en-US" sz="2000" dirty="0" err="1" smtClean="0"/>
              <a:t>N_jobs</a:t>
            </a:r>
            <a:r>
              <a:rPr lang="en-US" sz="2000" dirty="0" smtClean="0"/>
              <a:t> = 2</a:t>
            </a:r>
          </a:p>
          <a:p>
            <a:pPr lvl="1"/>
            <a:r>
              <a:rPr lang="en-US" sz="2000" dirty="0" smtClean="0"/>
              <a:t>Criterion = </a:t>
            </a:r>
            <a:r>
              <a:rPr lang="en-US" sz="2000" dirty="0" err="1" smtClean="0"/>
              <a:t>gini</a:t>
            </a:r>
            <a:endParaRPr lang="en-US" sz="2000" dirty="0" smtClean="0"/>
          </a:p>
          <a:p>
            <a:pPr lvl="1"/>
            <a:r>
              <a:rPr lang="en-GB" sz="2000" dirty="0" err="1" smtClean="0"/>
              <a:t>min_samples_split</a:t>
            </a:r>
            <a:r>
              <a:rPr lang="en-GB" sz="2000" dirty="0" smtClean="0"/>
              <a:t> = 2</a:t>
            </a:r>
          </a:p>
          <a:p>
            <a:pPr lvl="1"/>
            <a:r>
              <a:rPr lang="en-US" sz="2000" dirty="0" err="1" smtClean="0"/>
              <a:t>Max_depth</a:t>
            </a:r>
            <a:r>
              <a:rPr lang="en-US" sz="2000" dirty="0" smtClean="0"/>
              <a:t> = None</a:t>
            </a:r>
          </a:p>
          <a:p>
            <a:pPr lvl="1"/>
            <a:endParaRPr lang="en-GB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220948" y="1897388"/>
            <a:ext cx="5508000" cy="4606925"/>
          </a:xfrm>
        </p:spPr>
        <p:txBody>
          <a:bodyPr/>
          <a:lstStyle/>
          <a:p>
            <a:r>
              <a:rPr lang="en-US" sz="2400" dirty="0" smtClean="0"/>
              <a:t>Samples were weighted so some of them appeared more often</a:t>
            </a:r>
          </a:p>
          <a:p>
            <a:r>
              <a:rPr lang="en-US" sz="2400" dirty="0" smtClean="0"/>
              <a:t>Reduced the bias</a:t>
            </a:r>
          </a:p>
          <a:p>
            <a:r>
              <a:rPr lang="en-US" sz="2400" dirty="0" smtClean="0"/>
              <a:t>Good in identifying ITCs, Macro and Micro</a:t>
            </a:r>
            <a:br>
              <a:rPr lang="en-US" sz="2400" dirty="0" smtClean="0"/>
            </a:br>
            <a:r>
              <a:rPr lang="en-US" sz="2400" dirty="0" smtClean="0"/>
              <a:t>metastasis</a:t>
            </a:r>
          </a:p>
          <a:p>
            <a:r>
              <a:rPr lang="en-US" sz="2400" dirty="0" smtClean="0"/>
              <a:t>Model hyper-parameters:</a:t>
            </a:r>
          </a:p>
          <a:p>
            <a:pPr lvl="1"/>
            <a:r>
              <a:rPr lang="en-US" sz="2000" dirty="0" err="1" smtClean="0"/>
              <a:t>Max_depth</a:t>
            </a:r>
            <a:r>
              <a:rPr lang="en-US" sz="2000" dirty="0" smtClean="0"/>
              <a:t> = 3</a:t>
            </a:r>
          </a:p>
          <a:p>
            <a:pPr lvl="1"/>
            <a:r>
              <a:rPr lang="en-US" sz="2000" dirty="0" smtClean="0"/>
              <a:t>Eta = 0.3</a:t>
            </a:r>
          </a:p>
          <a:p>
            <a:pPr lvl="1"/>
            <a:r>
              <a:rPr lang="en-US" sz="2000" dirty="0" smtClean="0"/>
              <a:t>Objective = </a:t>
            </a:r>
            <a:r>
              <a:rPr lang="en-US" sz="2000" dirty="0" err="1" smtClean="0"/>
              <a:t>multi:softprob</a:t>
            </a:r>
            <a:endParaRPr lang="en-US" sz="2000" dirty="0" smtClean="0"/>
          </a:p>
          <a:p>
            <a:pPr lvl="1"/>
            <a:r>
              <a:rPr lang="en-US" sz="2000" dirty="0" err="1" smtClean="0"/>
              <a:t>Num_round</a:t>
            </a:r>
            <a:r>
              <a:rPr lang="en-US" sz="2000" dirty="0" smtClean="0"/>
              <a:t> = 20</a:t>
            </a:r>
            <a:endParaRPr lang="en-GB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53200" y="1262047"/>
            <a:ext cx="5508000" cy="358775"/>
          </a:xfrm>
        </p:spPr>
        <p:txBody>
          <a:bodyPr/>
          <a:lstStyle/>
          <a:p>
            <a:pPr algn="ctr"/>
            <a:r>
              <a:rPr lang="en-US" sz="3200" dirty="0" err="1" smtClean="0"/>
              <a:t>Xgboost</a:t>
            </a:r>
            <a:endParaRPr lang="en-GB" sz="32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35</a:t>
            </a:fld>
            <a:endParaRPr lang="en-US" dirty="0"/>
          </a:p>
        </p:txBody>
      </p:sp>
      <p:sp>
        <p:nvSpPr>
          <p:cNvPr id="9" name="Google Shape;171;p31"/>
          <p:cNvSpPr txBox="1">
            <a:spLocks/>
          </p:cNvSpPr>
          <p:nvPr/>
        </p:nvSpPr>
        <p:spPr>
          <a:xfrm>
            <a:off x="4004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latin typeface="Montserrat Medium" panose="00000600000000000000" pitchFamily="50" charset="0"/>
              </a:rPr>
              <a:t>Classifiers</a:t>
            </a:r>
            <a:endParaRPr lang="en-GB">
              <a:latin typeface="Montserrat Medium" panose="00000600000000000000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75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43137" y="1378188"/>
            <a:ext cx="5583291" cy="2375998"/>
          </a:xfrm>
        </p:spPr>
        <p:txBody>
          <a:bodyPr/>
          <a:lstStyle/>
          <a:p>
            <a:pPr algn="ctr"/>
            <a:r>
              <a:rPr lang="en-ZA" sz="5400" dirty="0" smtClean="0"/>
              <a:t>Results</a:t>
            </a:r>
            <a:endParaRPr lang="en-ZA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998" y="550991"/>
            <a:ext cx="11329200" cy="432000"/>
          </a:xfrm>
        </p:spPr>
        <p:txBody>
          <a:bodyPr/>
          <a:lstStyle/>
          <a:p>
            <a:r>
              <a:rPr lang="en-US" sz="3600" dirty="0" smtClean="0">
                <a:latin typeface="Montserrat Medium" panose="00000600000000000000" pitchFamily="50" charset="0"/>
              </a:rPr>
              <a:t>Metrics</a:t>
            </a:r>
            <a:endParaRPr lang="en-US" dirty="0">
              <a:latin typeface="Montserrat Medium" panose="00000600000000000000" pitchFamily="50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233213" y="898771"/>
            <a:ext cx="7715343" cy="5451880"/>
            <a:chOff x="6691670" y="432000"/>
            <a:chExt cx="7715343" cy="54518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3100" y="432000"/>
              <a:ext cx="7703913" cy="54518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934874" y="432000"/>
              <a:ext cx="13675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Receiver Operating Characteristic (ROC)</a:t>
              </a:r>
              <a:endParaRPr lang="en-US" sz="11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23444" y="1035422"/>
              <a:ext cx="3221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latin typeface="Montserrat Light" panose="00000400000000000000" pitchFamily="50" charset="0"/>
                </a:rPr>
                <a:t>For Slide-based Evaluation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latin typeface="Montserrat Light" panose="00000400000000000000" pitchFamily="50" charset="0"/>
                </a:rPr>
                <a:t>Sensitivity vs 1-Specificity </a:t>
              </a:r>
              <a:endParaRPr lang="en-US" sz="1400" b="1" dirty="0">
                <a:latin typeface="Montserrat Light" panose="00000400000000000000" pitchFamily="50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611773" y="1702638"/>
              <a:ext cx="170633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/>
                <a:t>Free Receiver Operating Characteristic (ROC)</a:t>
              </a:r>
              <a:endParaRPr lang="en-US" sz="105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084857" y="2248251"/>
              <a:ext cx="3221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latin typeface="Montserrat Light" panose="00000400000000000000" pitchFamily="50" charset="0"/>
                </a:rPr>
                <a:t>For lesion-based Evaluation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latin typeface="Montserrat Light" panose="00000400000000000000" pitchFamily="50" charset="0"/>
                </a:rPr>
                <a:t>Sensitivity vs FPs per image</a:t>
              </a:r>
              <a:endParaRPr lang="en-US" sz="1400" b="1" dirty="0">
                <a:latin typeface="Montserrat Light" panose="00000400000000000000" pitchFamily="50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65074" y="3021374"/>
              <a:ext cx="774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Kappa </a:t>
              </a:r>
              <a:endParaRPr lang="en-US" sz="1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91670" y="3687814"/>
              <a:ext cx="3221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latin typeface="Montserrat Light" panose="00000400000000000000" pitchFamily="50" charset="0"/>
                </a:rPr>
                <a:t>For patient- level stage detection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784361" y="4292324"/>
              <a:ext cx="1338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Hypothesis Testing</a:t>
              </a:r>
              <a:endParaRPr lang="en-US" sz="1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62018" y="4935502"/>
              <a:ext cx="3221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latin typeface="Montserrat Light" panose="00000400000000000000" pitchFamily="50" charset="0"/>
                </a:rPr>
                <a:t>Student’s T Test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latin typeface="Montserrat Light" panose="00000400000000000000" pitchFamily="50" charset="0"/>
                </a:rPr>
                <a:t>Left Tailed P-value approach</a:t>
              </a:r>
              <a:endParaRPr lang="en-US" sz="1400" b="1" dirty="0">
                <a:latin typeface="Montserrat Light" panose="00000400000000000000" pitchFamily="50" charset="0"/>
              </a:endParaRPr>
            </a:p>
          </p:txBody>
        </p:sp>
      </p:grp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37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93113" y="6365893"/>
            <a:ext cx="860697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https://camelyon17.grand-challenge.org/evaluation/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Results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1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9;p26"/>
          <p:cNvSpPr txBox="1">
            <a:spLocks noGrp="1"/>
          </p:cNvSpPr>
          <p:nvPr>
            <p:ph type="title"/>
          </p:nvPr>
        </p:nvSpPr>
        <p:spPr>
          <a:xfrm>
            <a:off x="457164" y="58294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Results</a:t>
            </a:r>
            <a:endParaRPr dirty="0">
              <a:latin typeface="Montserrat Medium" panose="00000600000000000000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38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016816"/>
              </p:ext>
            </p:extLst>
          </p:nvPr>
        </p:nvGraphicFramePr>
        <p:xfrm>
          <a:off x="1757678" y="1346549"/>
          <a:ext cx="9084236" cy="436844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71059">
                  <a:extLst>
                    <a:ext uri="{9D8B030D-6E8A-4147-A177-3AD203B41FA5}">
                      <a16:colId xmlns:a16="http://schemas.microsoft.com/office/drawing/2014/main" val="232161705"/>
                    </a:ext>
                  </a:extLst>
                </a:gridCol>
                <a:gridCol w="2271059">
                  <a:extLst>
                    <a:ext uri="{9D8B030D-6E8A-4147-A177-3AD203B41FA5}">
                      <a16:colId xmlns:a16="http://schemas.microsoft.com/office/drawing/2014/main" val="1913112147"/>
                    </a:ext>
                  </a:extLst>
                </a:gridCol>
                <a:gridCol w="2271059">
                  <a:extLst>
                    <a:ext uri="{9D8B030D-6E8A-4147-A177-3AD203B41FA5}">
                      <a16:colId xmlns:a16="http://schemas.microsoft.com/office/drawing/2014/main" val="764173546"/>
                    </a:ext>
                  </a:extLst>
                </a:gridCol>
                <a:gridCol w="2271059">
                  <a:extLst>
                    <a:ext uri="{9D8B030D-6E8A-4147-A177-3AD203B41FA5}">
                      <a16:colId xmlns:a16="http://schemas.microsoft.com/office/drawing/2014/main" val="3499235907"/>
                    </a:ext>
                  </a:extLst>
                </a:gridCol>
              </a:tblGrid>
              <a:tr h="98114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Model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ResNet-18-CRF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Inception ResNet-v2-CRF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CataNet-CRF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extLst>
                  <a:ext uri="{0D108BD9-81ED-4DB2-BD59-A6C34878D82A}">
                    <a16:rowId xmlns:a16="http://schemas.microsoft.com/office/drawing/2014/main" val="3629950085"/>
                  </a:ext>
                </a:extLst>
              </a:tr>
              <a:tr h="568443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Batch Size</a:t>
                      </a:r>
                      <a:endParaRPr lang="en-GB" sz="2000" b="1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32x2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2x2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6x4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extLst>
                  <a:ext uri="{0D108BD9-81ED-4DB2-BD59-A6C34878D82A}">
                    <a16:rowId xmlns:a16="http://schemas.microsoft.com/office/drawing/2014/main" val="4121968138"/>
                  </a:ext>
                </a:extLst>
              </a:tr>
              <a:tr h="568443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Image Size</a:t>
                      </a:r>
                      <a:endParaRPr lang="en-GB" sz="2000" b="1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768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1023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1023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extLst>
                  <a:ext uri="{0D108BD9-81ED-4DB2-BD59-A6C34878D82A}">
                    <a16:rowId xmlns:a16="http://schemas.microsoft.com/office/drawing/2014/main" val="3960575746"/>
                  </a:ext>
                </a:extLst>
              </a:tr>
              <a:tr h="568443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Patch Size</a:t>
                      </a:r>
                      <a:endParaRPr lang="en-GB" sz="2000" b="1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256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341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341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extLst>
                  <a:ext uri="{0D108BD9-81ED-4DB2-BD59-A6C34878D82A}">
                    <a16:rowId xmlns:a16="http://schemas.microsoft.com/office/drawing/2014/main" val="2196282129"/>
                  </a:ext>
                </a:extLst>
              </a:tr>
              <a:tr h="560657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Crop</a:t>
                      </a:r>
                      <a:r>
                        <a:rPr lang="en-US" sz="2000" b="1" baseline="0" dirty="0" smtClean="0"/>
                        <a:t> Size</a:t>
                      </a:r>
                      <a:endParaRPr lang="en-GB" sz="2000" b="1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224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299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256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extLst>
                  <a:ext uri="{0D108BD9-81ED-4DB2-BD59-A6C34878D82A}">
                    <a16:rowId xmlns:a16="http://schemas.microsoft.com/office/drawing/2014/main" val="396479691"/>
                  </a:ext>
                </a:extLst>
              </a:tr>
              <a:tr h="560657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Learning Rate</a:t>
                      </a:r>
                      <a:endParaRPr lang="en-GB" sz="2000" b="1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0.001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0.001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0.001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extLst>
                  <a:ext uri="{0D108BD9-81ED-4DB2-BD59-A6C34878D82A}">
                    <a16:rowId xmlns:a16="http://schemas.microsoft.com/office/drawing/2014/main" val="3527300880"/>
                  </a:ext>
                </a:extLst>
              </a:tr>
              <a:tr h="560657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Momentum</a:t>
                      </a:r>
                      <a:endParaRPr lang="en-GB" sz="2000" b="1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</a:t>
                      </a:r>
                      <a:endParaRPr lang="en-GB" sz="2000" dirty="0"/>
                    </a:p>
                  </a:txBody>
                  <a:tcPr marL="102198" marR="102198" marT="51099" marB="51099"/>
                </a:tc>
                <a:extLst>
                  <a:ext uri="{0D108BD9-81ED-4DB2-BD59-A6C34878D82A}">
                    <a16:rowId xmlns:a16="http://schemas.microsoft.com/office/drawing/2014/main" val="612748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85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73565"/>
            <a:ext cx="11329200" cy="432000"/>
          </a:xfrm>
        </p:spPr>
        <p:txBody>
          <a:bodyPr/>
          <a:lstStyle/>
          <a:p>
            <a:r>
              <a:rPr lang="en-US" dirty="0" smtClean="0">
                <a:latin typeface="Montserrat Medium" panose="00000600000000000000" pitchFamily="50" charset="0"/>
              </a:rPr>
              <a:t>Results</a:t>
            </a:r>
            <a:endParaRPr lang="en-US" dirty="0">
              <a:latin typeface="Montserrat Medium" panose="00000600000000000000" pitchFamily="50" charset="0"/>
            </a:endParaRPr>
          </a:p>
        </p:txBody>
      </p:sp>
      <p:sp>
        <p:nvSpPr>
          <p:cNvPr id="4" name="AutoShape 2" descr="https://lh5.googleusercontent.com/XMVtd0CVa185vgoG3vcZUks3Zxn0hsFq9rh_NNCoRblVaEnH5A0sBsxtMWTzhX7fZtjPdE48Xzt-vULdG18ivfQGvV5md5BVKWb8w3rUv5eDi7Gce2Q-lDyb42wQEgW4TQZxiTbE7nA"/>
          <p:cNvSpPr>
            <a:spLocks noChangeAspect="1" noChangeArrowheads="1"/>
          </p:cNvSpPr>
          <p:nvPr/>
        </p:nvSpPr>
        <p:spPr bwMode="auto">
          <a:xfrm>
            <a:off x="1753755" y="2301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s://lh5.googleusercontent.com/XMVtd0CVa185vgoG3vcZUks3Zxn0hsFq9rh_NNCoRblVaEnH5A0sBsxtMWTzhX7fZtjPdE48Xzt-vULdG18ivfQGvV5md5BVKWb8w3rUv5eDi7Gce2Q-lDyb42wQEgW4TQZxiTbE7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44" y="1117905"/>
            <a:ext cx="8907911" cy="467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7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60010" y="1516734"/>
            <a:ext cx="5583291" cy="2375998"/>
          </a:xfrm>
        </p:spPr>
        <p:txBody>
          <a:bodyPr/>
          <a:lstStyle/>
          <a:p>
            <a:pPr algn="ctr"/>
            <a:r>
              <a:rPr lang="en-ZA" sz="6600" dirty="0" smtClean="0"/>
              <a:t>Problem</a:t>
            </a:r>
            <a:endParaRPr lang="en-ZA" sz="6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WA_1F3zvUAdz-GJgtJ627G5EOg1LFzgEuJWWBhK7MB4MByZZ1CrIsCy2ogHjrsUtjApwTqd1cI_qGBIwd6wGrG_s2YRbP7l20c7mf7dmQ-V0rH8hC5pY7IQl09PVK4HZJryaMoXaz9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56" y="1087597"/>
            <a:ext cx="8814487" cy="470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00" y="473565"/>
            <a:ext cx="11329200" cy="432000"/>
          </a:xfrm>
        </p:spPr>
        <p:txBody>
          <a:bodyPr/>
          <a:lstStyle/>
          <a:p>
            <a:r>
              <a:rPr lang="en-US" dirty="0" smtClean="0">
                <a:latin typeface="Montserrat Medium" panose="00000600000000000000" pitchFamily="50" charset="0"/>
              </a:rPr>
              <a:t>Results</a:t>
            </a:r>
            <a:endParaRPr lang="en-US" dirty="0">
              <a:latin typeface="Montserrat Medium" panose="00000600000000000000" pitchFamily="50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5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00" y="696758"/>
            <a:ext cx="11329200" cy="432000"/>
          </a:xfrm>
        </p:spPr>
        <p:txBody>
          <a:bodyPr/>
          <a:lstStyle/>
          <a:p>
            <a:r>
              <a:rPr lang="en-US" dirty="0" smtClean="0">
                <a:latin typeface="Montserrat Medium" panose="00000600000000000000" pitchFamily="50" charset="0"/>
              </a:rPr>
              <a:t>Scores</a:t>
            </a:r>
            <a:endParaRPr lang="en-US" dirty="0">
              <a:latin typeface="Montserrat Medium" panose="00000600000000000000" pitchFamily="50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41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32340"/>
              </p:ext>
            </p:extLst>
          </p:nvPr>
        </p:nvGraphicFramePr>
        <p:xfrm>
          <a:off x="2032599" y="1272325"/>
          <a:ext cx="8340125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34066">
                  <a:extLst>
                    <a:ext uri="{9D8B030D-6E8A-4147-A177-3AD203B41FA5}">
                      <a16:colId xmlns:a16="http://schemas.microsoft.com/office/drawing/2014/main" val="3867945772"/>
                    </a:ext>
                  </a:extLst>
                </a:gridCol>
                <a:gridCol w="2138985">
                  <a:extLst>
                    <a:ext uri="{9D8B030D-6E8A-4147-A177-3AD203B41FA5}">
                      <a16:colId xmlns:a16="http://schemas.microsoft.com/office/drawing/2014/main" val="2294183673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151458295"/>
                    </a:ext>
                  </a:extLst>
                </a:gridCol>
                <a:gridCol w="1733549">
                  <a:extLst>
                    <a:ext uri="{9D8B030D-6E8A-4147-A177-3AD203B41FA5}">
                      <a16:colId xmlns:a16="http://schemas.microsoft.com/office/drawing/2014/main" val="783384489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CNN Module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27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Architecture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Patch Training Accuracy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ROC</a:t>
                      </a:r>
                    </a:p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(Detection)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FROC</a:t>
                      </a:r>
                    </a:p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(Localization)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1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ResNet</a:t>
                      </a: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 18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92.42</a:t>
                      </a: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 %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0.9644 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0.7966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ResNet 18 CRF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92.96 %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0.9668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0.8075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2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Montserrat Light" panose="00000400000000000000" pitchFamily="50" charset="0"/>
                        </a:rPr>
                        <a:t>ResNet 18 CRF +</a:t>
                      </a:r>
                      <a:r>
                        <a:rPr lang="en-US" sz="1600" b="1" baseline="0" dirty="0" smtClean="0">
                          <a:latin typeface="Montserrat Light" panose="00000400000000000000" pitchFamily="50" charset="0"/>
                        </a:rPr>
                        <a:t> RF</a:t>
                      </a:r>
                      <a:endParaRPr lang="en-US" sz="1600" b="1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Montserrat Light" panose="00000400000000000000" pitchFamily="50" charset="0"/>
                        </a:rPr>
                        <a:t>92.96 %</a:t>
                      </a:r>
                      <a:endParaRPr lang="en-US" sz="1600" b="1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Montserrat Light" panose="00000400000000000000" pitchFamily="50" charset="0"/>
                        </a:rPr>
                        <a:t>0.9792</a:t>
                      </a:r>
                      <a:endParaRPr lang="en-US" sz="1600" b="1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Montserrat Light" panose="00000400000000000000" pitchFamily="50" charset="0"/>
                        </a:rPr>
                        <a:t>0.8075</a:t>
                      </a:r>
                      <a:endParaRPr lang="en-US" sz="1600" b="1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808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Inception ResNet v2 CRF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95.8 %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-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05586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141276"/>
              </p:ext>
            </p:extLst>
          </p:nvPr>
        </p:nvGraphicFramePr>
        <p:xfrm>
          <a:off x="2032598" y="3910172"/>
          <a:ext cx="8340126" cy="2123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42609">
                  <a:extLst>
                    <a:ext uri="{9D8B030D-6E8A-4147-A177-3AD203B41FA5}">
                      <a16:colId xmlns:a16="http://schemas.microsoft.com/office/drawing/2014/main" val="3867945772"/>
                    </a:ext>
                  </a:extLst>
                </a:gridCol>
                <a:gridCol w="3097517">
                  <a:extLst>
                    <a:ext uri="{9D8B030D-6E8A-4147-A177-3AD203B41FA5}">
                      <a16:colId xmlns:a16="http://schemas.microsoft.com/office/drawing/2014/main" val="78338448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Patient</a:t>
                      </a: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 Level Stage Detection (using Resnet-18 as CNN Module)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27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Classifier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Kappa</a:t>
                      </a:r>
                    </a:p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(Localization)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1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Random</a:t>
                      </a: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 Forest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0.8345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Montserrat Light" panose="00000400000000000000" pitchFamily="50" charset="0"/>
                        </a:rPr>
                        <a:t>XGBoost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0.8075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2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Montserrat Light" panose="00000400000000000000" pitchFamily="50" charset="0"/>
                        </a:rPr>
                        <a:t>Ensemble</a:t>
                      </a:r>
                      <a:endParaRPr lang="en-US" sz="1600" b="1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Montserrat Light" panose="00000400000000000000" pitchFamily="50" charset="0"/>
                        </a:rPr>
                        <a:t>0.8749</a:t>
                      </a:r>
                      <a:endParaRPr lang="en-US" sz="1600" b="1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05586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Results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4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00" y="696758"/>
            <a:ext cx="11329200" cy="432000"/>
          </a:xfrm>
        </p:spPr>
        <p:txBody>
          <a:bodyPr/>
          <a:lstStyle/>
          <a:p>
            <a:r>
              <a:rPr lang="en-US" dirty="0" smtClean="0">
                <a:latin typeface="Montserrat Medium" panose="00000600000000000000" pitchFamily="50" charset="0"/>
              </a:rPr>
              <a:t>Plots</a:t>
            </a:r>
            <a:endParaRPr lang="en-US" dirty="0">
              <a:latin typeface="Montserrat Medium" panose="00000600000000000000" pitchFamily="50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Results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3" y="2109100"/>
            <a:ext cx="4368600" cy="3276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22" y="2091983"/>
            <a:ext cx="4391423" cy="32935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06" y="5592659"/>
            <a:ext cx="3253328" cy="4633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51917" y="5577419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AUC-Score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9" y="5592659"/>
            <a:ext cx="3253328" cy="4633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96770" y="5577419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FROC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r="11078"/>
          <a:stretch/>
        </p:blipFill>
        <p:spPr>
          <a:xfrm>
            <a:off x="8675913" y="2109100"/>
            <a:ext cx="3331028" cy="32764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446" y="5592659"/>
            <a:ext cx="3253328" cy="4633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781557" y="5577419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W in CRF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58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00" y="624036"/>
            <a:ext cx="11329200" cy="432000"/>
          </a:xfrm>
        </p:spPr>
        <p:txBody>
          <a:bodyPr/>
          <a:lstStyle/>
          <a:p>
            <a:r>
              <a:rPr lang="en-US" dirty="0" smtClean="0">
                <a:latin typeface="Montserrat Medium" panose="00000600000000000000" pitchFamily="50" charset="0"/>
              </a:rPr>
              <a:t>Comparison</a:t>
            </a:r>
            <a:endParaRPr lang="en-US" dirty="0">
              <a:latin typeface="Montserrat Medium" panose="00000600000000000000" pitchFamily="50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871757"/>
              </p:ext>
            </p:extLst>
          </p:nvPr>
        </p:nvGraphicFramePr>
        <p:xfrm>
          <a:off x="647701" y="1244228"/>
          <a:ext cx="10496549" cy="49530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83302">
                  <a:extLst>
                    <a:ext uri="{9D8B030D-6E8A-4147-A177-3AD203B41FA5}">
                      <a16:colId xmlns:a16="http://schemas.microsoft.com/office/drawing/2014/main" val="3867945772"/>
                    </a:ext>
                  </a:extLst>
                </a:gridCol>
                <a:gridCol w="2583302">
                  <a:extLst>
                    <a:ext uri="{9D8B030D-6E8A-4147-A177-3AD203B41FA5}">
                      <a16:colId xmlns:a16="http://schemas.microsoft.com/office/drawing/2014/main" val="2980124482"/>
                    </a:ext>
                  </a:extLst>
                </a:gridCol>
                <a:gridCol w="1418131">
                  <a:extLst>
                    <a:ext uri="{9D8B030D-6E8A-4147-A177-3AD203B41FA5}">
                      <a16:colId xmlns:a16="http://schemas.microsoft.com/office/drawing/2014/main" val="2151458295"/>
                    </a:ext>
                  </a:extLst>
                </a:gridCol>
                <a:gridCol w="1303938">
                  <a:extLst>
                    <a:ext uri="{9D8B030D-6E8A-4147-A177-3AD203B41FA5}">
                      <a16:colId xmlns:a16="http://schemas.microsoft.com/office/drawing/2014/main" val="783384489"/>
                    </a:ext>
                  </a:extLst>
                </a:gridCol>
                <a:gridCol w="1303938">
                  <a:extLst>
                    <a:ext uri="{9D8B030D-6E8A-4147-A177-3AD203B41FA5}">
                      <a16:colId xmlns:a16="http://schemas.microsoft.com/office/drawing/2014/main" val="523085963"/>
                    </a:ext>
                  </a:extLst>
                </a:gridCol>
                <a:gridCol w="1303938">
                  <a:extLst>
                    <a:ext uri="{9D8B030D-6E8A-4147-A177-3AD203B41FA5}">
                      <a16:colId xmlns:a16="http://schemas.microsoft.com/office/drawing/2014/main" val="949023105"/>
                    </a:ext>
                  </a:extLst>
                </a:gridCol>
              </a:tblGrid>
              <a:tr h="14129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Architecture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Details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ROC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(Tumor 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Detection)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FROC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(Tumor</a:t>
                      </a: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 </a:t>
                      </a:r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Localization)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FROC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@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8FP</a:t>
                      </a: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 per Slide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Kappa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(Stage Classification)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14257"/>
                  </a:ext>
                </a:extLst>
              </a:tr>
              <a:tr h="10899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Team</a:t>
                      </a: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 CataNet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1</a:t>
                      </a: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 CNN Module</a:t>
                      </a:r>
                    </a:p>
                    <a:p>
                      <a:pPr marL="342900" indent="-3429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Stride of 64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Montserrat Light" panose="00000400000000000000" pitchFamily="50" charset="0"/>
                        </a:rPr>
                        <a:t>0.9792</a:t>
                      </a:r>
                    </a:p>
                    <a:p>
                      <a:pPr algn="ctr"/>
                      <a:r>
                        <a:rPr lang="en-US" sz="1600" b="1" dirty="0" smtClean="0">
                          <a:latin typeface="Montserrat Light" panose="00000400000000000000" pitchFamily="50" charset="0"/>
                        </a:rPr>
                        <a:t>(0.9677,0.9984)</a:t>
                      </a:r>
                      <a:endParaRPr lang="en-US" sz="1600" b="1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Montserrat Light" panose="00000400000000000000" pitchFamily="50" charset="0"/>
                        </a:rPr>
                        <a:t>0.8075</a:t>
                      </a:r>
                      <a:endParaRPr lang="en-US" sz="1600" b="1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Montserrat Light" panose="00000400000000000000" pitchFamily="50" charset="0"/>
                        </a:rPr>
                        <a:t>0.8991</a:t>
                      </a:r>
                      <a:endParaRPr lang="en-US" sz="1600" b="1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Montserrat Light" panose="00000400000000000000" pitchFamily="50" charset="0"/>
                        </a:rPr>
                        <a:t>0.8749</a:t>
                      </a:r>
                      <a:endParaRPr lang="en-US" sz="1600" b="1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3814"/>
                  </a:ext>
                </a:extLst>
              </a:tr>
              <a:tr h="81668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Team 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Ensemble</a:t>
                      </a: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 of 3 CNN modules</a:t>
                      </a:r>
                      <a:endParaRPr lang="en-US" sz="1600" dirty="0" smtClean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0.986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0.8601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0.911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-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024771"/>
                  </a:ext>
                </a:extLst>
              </a:tr>
              <a:tr h="81668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Team MIT</a:t>
                      </a: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 &amp;</a:t>
                      </a:r>
                    </a:p>
                    <a:p>
                      <a:pPr algn="ctr"/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Harvard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Stride</a:t>
                      </a:r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 of 4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0.994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0.827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-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055864"/>
                  </a:ext>
                </a:extLst>
              </a:tr>
              <a:tr h="81668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Human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30 hours per slide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Montserrat Light" panose="00000400000000000000" pitchFamily="50" charset="0"/>
                        </a:rPr>
                        <a:t>0.966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0.733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0.733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ontserrat Light" panose="00000400000000000000" pitchFamily="50" charset="0"/>
                        </a:rPr>
                        <a:t>-</a:t>
                      </a:r>
                      <a:endParaRPr lang="en-US" sz="1600" dirty="0">
                        <a:latin typeface="Montserrat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99652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Results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1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748" y="610901"/>
            <a:ext cx="11329200" cy="432000"/>
          </a:xfrm>
        </p:spPr>
        <p:txBody>
          <a:bodyPr/>
          <a:lstStyle/>
          <a:p>
            <a:r>
              <a:rPr lang="en-US" dirty="0" smtClean="0">
                <a:latin typeface="Montserrat Medium" panose="00000600000000000000" pitchFamily="50" charset="0"/>
              </a:rPr>
              <a:t>Fail Again, Fail Better!</a:t>
            </a:r>
            <a:endParaRPr lang="en-US" dirty="0">
              <a:latin typeface="Montserrat Medium" panose="00000600000000000000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98260" y="2177737"/>
            <a:ext cx="9844155" cy="3597290"/>
            <a:chOff x="898260" y="2177737"/>
            <a:chExt cx="9844155" cy="359729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843" y="2177737"/>
              <a:ext cx="2989754" cy="3597289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98260" y="3622438"/>
              <a:ext cx="322759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96900" lvl="1" algn="ctr">
                <a:spcBef>
                  <a:spcPts val="0"/>
                </a:spcBef>
                <a:buSzPts val="1400"/>
              </a:pPr>
              <a:r>
                <a:rPr lang="en-US" sz="20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ontserrat Medium" panose="00000600000000000000" pitchFamily="50" charset="0"/>
                </a:rPr>
                <a:t>Model 1 </a:t>
              </a:r>
            </a:p>
            <a:p>
              <a:pPr marL="596900" lvl="1" algn="ctr">
                <a:spcBef>
                  <a:spcPts val="0"/>
                </a:spcBef>
                <a:buSzPts val="1400"/>
              </a:pPr>
              <a:r>
                <a:rPr lang="en-US" sz="20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ontserrat Medium" panose="00000600000000000000" pitchFamily="50" charset="0"/>
                </a:rPr>
                <a:t>Accuracy 88.3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746" y="2177738"/>
              <a:ext cx="2877831" cy="359728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012" y="2177737"/>
              <a:ext cx="2877831" cy="3597289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7699581" y="3542425"/>
              <a:ext cx="30428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dirty="0">
                  <a:solidFill>
                    <a:srgbClr val="002060"/>
                  </a:solidFill>
                  <a:latin typeface="Montserrat Medium" panose="00000600000000000000" pitchFamily="50" charset="0"/>
                </a:rPr>
                <a:t>Local-Global Context </a:t>
              </a:r>
              <a:endParaRPr lang="en-US" dirty="0" smtClean="0">
                <a:solidFill>
                  <a:srgbClr val="002060"/>
                </a:solidFill>
                <a:latin typeface="Montserrat Medium" panose="00000600000000000000" pitchFamily="50" charset="0"/>
              </a:endParaRPr>
            </a:p>
            <a:p>
              <a:pPr algn="ctr" fontAlgn="base"/>
              <a:r>
                <a:rPr lang="en-US" dirty="0" smtClean="0">
                  <a:solidFill>
                    <a:srgbClr val="002060"/>
                  </a:solidFill>
                  <a:latin typeface="Montserrat Medium" panose="00000600000000000000" pitchFamily="50" charset="0"/>
                </a:rPr>
                <a:t>Network </a:t>
              </a:r>
            </a:p>
            <a:p>
              <a:pPr algn="ctr" fontAlgn="base"/>
              <a:r>
                <a:rPr lang="en-US" dirty="0" smtClean="0">
                  <a:solidFill>
                    <a:srgbClr val="002060"/>
                  </a:solidFill>
                  <a:latin typeface="Montserrat Medium" panose="00000600000000000000" pitchFamily="50" charset="0"/>
                </a:rPr>
                <a:t>Accuracy </a:t>
              </a:r>
              <a:r>
                <a:rPr lang="en-US" dirty="0">
                  <a:solidFill>
                    <a:srgbClr val="002060"/>
                  </a:solidFill>
                  <a:latin typeface="Montserrat Medium" panose="00000600000000000000" pitchFamily="50" charset="0"/>
                </a:rPr>
                <a:t>85.6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43413" y="3653215"/>
              <a:ext cx="19414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Aft>
                  <a:spcPts val="1600"/>
                </a:spcAft>
              </a:pP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  <a:latin typeface="Montserrat Medium" panose="00000600000000000000" pitchFamily="50" charset="0"/>
                </a:rPr>
                <a:t>Dilated </a:t>
              </a:r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Montserrat Medium" panose="00000600000000000000" pitchFamily="50" charset="0"/>
                </a:rPr>
                <a:t>ResNet Accuracy 89.1</a:t>
              </a:r>
              <a:endParaRPr lang="en-US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50" charset="0"/>
              </a:endParaRPr>
            </a:p>
          </p:txBody>
        </p:sp>
      </p:grpSp>
      <p:sp>
        <p:nvSpPr>
          <p:cNvPr id="25" name="Footer Placeholder 2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44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Results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96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748" y="610901"/>
            <a:ext cx="11329200" cy="432000"/>
          </a:xfrm>
        </p:spPr>
        <p:txBody>
          <a:bodyPr/>
          <a:lstStyle/>
          <a:p>
            <a:r>
              <a:rPr lang="en-US" dirty="0" smtClean="0">
                <a:latin typeface="Montserrat Medium" panose="00000600000000000000" pitchFamily="50" charset="0"/>
              </a:rPr>
              <a:t>Fail Again, Fail Better!</a:t>
            </a:r>
            <a:endParaRPr lang="en-US" dirty="0">
              <a:latin typeface="Montserrat Medium" panose="00000600000000000000" pitchFamily="50" charset="0"/>
            </a:endParaRP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45</a:t>
            </a:fld>
            <a:endParaRPr lang="en-US" dirty="0"/>
          </a:p>
        </p:txBody>
      </p:sp>
      <p:pic>
        <p:nvPicPr>
          <p:cNvPr id="6146" name="Picture 2" descr="https://scontent.fisb7-1.fna.fbcdn.net/v/t1.15752-9/51475095_317981865496287_1947403184926359552_n.png?_nc_cat=103&amp;_nc_ht=scontent.fisb7-1.fna&amp;oh=2e798b73cb1b72f10e46b65bfbe0e88a&amp;oe=5CE9E0E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750" y="1239781"/>
            <a:ext cx="7989195" cy="492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3328" cy="463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111" y="-15240"/>
            <a:ext cx="2823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Results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9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-259308" y="723095"/>
            <a:ext cx="6648982" cy="3357585"/>
          </a:xfrm>
        </p:spPr>
        <p:txBody>
          <a:bodyPr/>
          <a:lstStyle/>
          <a:p>
            <a:pPr algn="ctr"/>
            <a:r>
              <a:rPr lang="en-US" sz="4000" dirty="0" smtClean="0"/>
              <a:t>Conclusions</a:t>
            </a:r>
            <a:br>
              <a:rPr lang="en-US" sz="4000" dirty="0" smtClean="0"/>
            </a:br>
            <a:r>
              <a:rPr lang="en-US" sz="4000" dirty="0" smtClean="0"/>
              <a:t>&amp;</a:t>
            </a:r>
            <a:br>
              <a:rPr lang="en-US" sz="4000" dirty="0" smtClean="0"/>
            </a:br>
            <a:r>
              <a:rPr lang="en-US" sz="4000" dirty="0" smtClean="0"/>
              <a:t>Recommendations </a:t>
            </a:r>
            <a:endParaRPr lang="en-ZA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84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8263" y="1346549"/>
            <a:ext cx="1090680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Improving </a:t>
            </a:r>
            <a:r>
              <a:rPr lang="en-US" sz="2000" b="1" dirty="0" smtClean="0">
                <a:latin typeface="Montserrat Light" panose="00000400000000000000" pitchFamily="50" charset="0"/>
              </a:rPr>
              <a:t>Patient </a:t>
            </a:r>
            <a:r>
              <a:rPr lang="en-US" sz="2000" b="1" dirty="0">
                <a:latin typeface="Montserrat Light" panose="00000400000000000000" pitchFamily="50" charset="0"/>
              </a:rPr>
              <a:t>Stage Module </a:t>
            </a:r>
            <a:r>
              <a:rPr lang="en-US" sz="2000" dirty="0" smtClean="0">
                <a:latin typeface="Montserrat Light" panose="00000400000000000000" pitchFamily="50" charset="0"/>
              </a:rPr>
              <a:t>accuracy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Solve class imbalance problem by increasing tumor slides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Include dataset from different centers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Improve the probability maps generated by CNN Module</a:t>
            </a:r>
            <a:r>
              <a:rPr lang="en-US" sz="2000" dirty="0">
                <a:latin typeface="Montserrat Light" panose="00000400000000000000" pitchFamily="50" charset="0"/>
              </a:rPr>
              <a:t/>
            </a:r>
            <a:br>
              <a:rPr lang="en-US" sz="2000" dirty="0">
                <a:latin typeface="Montserrat Light" panose="00000400000000000000" pitchFamily="50" charset="0"/>
              </a:rPr>
            </a:br>
            <a:endParaRPr lang="en-US" sz="2000" dirty="0">
              <a:latin typeface="Montserrat Light" panose="00000400000000000000" pitchFamily="50" charset="0"/>
            </a:endParaRPr>
          </a:p>
        </p:txBody>
      </p:sp>
      <p:sp>
        <p:nvSpPr>
          <p:cNvPr id="6" name="Google Shape;139;p26"/>
          <p:cNvSpPr txBox="1">
            <a:spLocks noGrp="1"/>
          </p:cNvSpPr>
          <p:nvPr>
            <p:ph type="title"/>
          </p:nvPr>
        </p:nvSpPr>
        <p:spPr>
          <a:xfrm>
            <a:off x="457164" y="58294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Conclusions and Recommendations</a:t>
            </a:r>
            <a:endParaRPr dirty="0">
              <a:latin typeface="Montserrat Medium" panose="00000600000000000000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47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43952"/>
              </p:ext>
            </p:extLst>
          </p:nvPr>
        </p:nvGraphicFramePr>
        <p:xfrm>
          <a:off x="1855537" y="3478908"/>
          <a:ext cx="689793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48969">
                  <a:extLst>
                    <a:ext uri="{9D8B030D-6E8A-4147-A177-3AD203B41FA5}">
                      <a16:colId xmlns:a16="http://schemas.microsoft.com/office/drawing/2014/main" val="834069517"/>
                    </a:ext>
                  </a:extLst>
                </a:gridCol>
                <a:gridCol w="3448969">
                  <a:extLst>
                    <a:ext uri="{9D8B030D-6E8A-4147-A177-3AD203B41FA5}">
                      <a16:colId xmlns:a16="http://schemas.microsoft.com/office/drawing/2014/main" val="1901092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Slide 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Negative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</a:t>
                      </a:r>
                      <a:r>
                        <a:rPr lang="en-US" baseline="0" dirty="0" smtClean="0"/>
                        <a:t> 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63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 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62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Micro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87.5</a:t>
                      </a:r>
                      <a:r>
                        <a:rPr lang="en-US" baseline="0" dirty="0" smtClean="0"/>
                        <a:t> 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4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Macro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97.3 %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464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5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8263" y="1346549"/>
            <a:ext cx="1090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Improving </a:t>
            </a:r>
            <a:r>
              <a:rPr lang="en-US" sz="2000" b="1" dirty="0" smtClean="0">
                <a:latin typeface="Montserrat Light" panose="00000400000000000000" pitchFamily="50" charset="0"/>
              </a:rPr>
              <a:t>Slide-level accuracy: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Increase number of patches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latin typeface="Montserrat Light" panose="000004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Sample more non-tumor patches than tumor patches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latin typeface="Montserrat Light" panose="000004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Repetitive hard-mining with a more trained network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 Light" panose="000004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Upscale in last two layers and </a:t>
            </a:r>
            <a:r>
              <a:rPr lang="en-US" sz="2000" smtClean="0">
                <a:latin typeface="Montserrat Light" panose="00000400000000000000" pitchFamily="50" charset="0"/>
              </a:rPr>
              <a:t>use CRF</a:t>
            </a:r>
            <a:r>
              <a:rPr lang="en-US" sz="2000" dirty="0">
                <a:latin typeface="Montserrat Light" panose="00000400000000000000" pitchFamily="50" charset="0"/>
              </a:rPr>
              <a:t/>
            </a:r>
            <a:br>
              <a:rPr lang="en-US" sz="2000" dirty="0">
                <a:latin typeface="Montserrat Light" panose="00000400000000000000" pitchFamily="50" charset="0"/>
              </a:rPr>
            </a:br>
            <a:endParaRPr lang="en-US" sz="2000" dirty="0">
              <a:latin typeface="Montserrat Light" panose="00000400000000000000" pitchFamily="50" charset="0"/>
            </a:endParaRPr>
          </a:p>
        </p:txBody>
      </p:sp>
      <p:sp>
        <p:nvSpPr>
          <p:cNvPr id="6" name="Google Shape;139;p26"/>
          <p:cNvSpPr txBox="1">
            <a:spLocks noGrp="1"/>
          </p:cNvSpPr>
          <p:nvPr>
            <p:ph type="title"/>
          </p:nvPr>
        </p:nvSpPr>
        <p:spPr>
          <a:xfrm>
            <a:off x="457164" y="58294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Conclusions and Recommendations</a:t>
            </a:r>
            <a:endParaRPr dirty="0">
              <a:latin typeface="Montserrat Medium" panose="00000600000000000000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8263" y="1346549"/>
            <a:ext cx="10906800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Light" panose="00000400000000000000" pitchFamily="50" charset="0"/>
              </a:rPr>
              <a:t>Improving </a:t>
            </a:r>
            <a:r>
              <a:rPr lang="en-US" sz="2000" b="1" dirty="0" smtClean="0">
                <a:latin typeface="Montserrat Light" panose="00000400000000000000" pitchFamily="50" charset="0"/>
              </a:rPr>
              <a:t>CNN </a:t>
            </a:r>
            <a:r>
              <a:rPr lang="en-US" sz="2000" b="1" dirty="0">
                <a:latin typeface="Montserrat Light" panose="00000400000000000000" pitchFamily="50" charset="0"/>
              </a:rPr>
              <a:t>Module accuracy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Make predictions at a </a:t>
            </a:r>
            <a:r>
              <a:rPr lang="en-US" sz="2000" b="1" dirty="0" smtClean="0">
                <a:latin typeface="Montserrat Light" panose="00000400000000000000" pitchFamily="50" charset="0"/>
              </a:rPr>
              <a:t>smaller level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Level 4 used by MIT team (16 Time Computation overhead)</a:t>
            </a:r>
            <a:endParaRPr lang="en-US" sz="2000" dirty="0">
              <a:latin typeface="Montserrat Light" panose="000004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Take </a:t>
            </a:r>
            <a:r>
              <a:rPr lang="en-US" sz="2000" b="1" dirty="0" smtClean="0">
                <a:latin typeface="Montserrat Light" panose="00000400000000000000" pitchFamily="50" charset="0"/>
              </a:rPr>
              <a:t>Average of predictions</a:t>
            </a:r>
            <a:r>
              <a:rPr lang="en-US" sz="2000" dirty="0" smtClean="0">
                <a:latin typeface="Montserrat Light" panose="00000400000000000000" pitchFamily="50" charset="0"/>
              </a:rPr>
              <a:t> at patch level by rotating and flipping</a:t>
            </a:r>
            <a:endParaRPr lang="en-US" sz="2000" dirty="0">
              <a:latin typeface="Montserrat Light" panose="000004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Use </a:t>
            </a:r>
            <a:r>
              <a:rPr lang="en-US" sz="2000" b="1" dirty="0" smtClean="0">
                <a:latin typeface="Montserrat Light" panose="00000400000000000000" pitchFamily="50" charset="0"/>
              </a:rPr>
              <a:t>Ensemble method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Resnet-18</a:t>
            </a:r>
            <a:endParaRPr lang="en-US" sz="2000" dirty="0">
              <a:latin typeface="Montserrat Light" panose="00000400000000000000" pitchFamily="50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Resnet-34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Inception-Resnet-v2</a:t>
            </a:r>
            <a:endParaRPr lang="en-US" sz="2000" dirty="0">
              <a:latin typeface="Montserrat Light" panose="000004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 Light" panose="00000400000000000000" pitchFamily="50" charset="0"/>
              </a:rPr>
              <a:t>Increase the </a:t>
            </a:r>
            <a:r>
              <a:rPr lang="en-US" sz="2000" b="1" dirty="0" smtClean="0">
                <a:latin typeface="Montserrat Light" panose="00000400000000000000" pitchFamily="50" charset="0"/>
              </a:rPr>
              <a:t>dataset of patches </a:t>
            </a:r>
            <a:r>
              <a:rPr lang="en-US" sz="2000" dirty="0" smtClean="0">
                <a:latin typeface="Montserrat Light" panose="00000400000000000000" pitchFamily="50" charset="0"/>
              </a:rPr>
              <a:t>for training the CNN Module</a:t>
            </a:r>
            <a:r>
              <a:rPr lang="en-US" sz="2000" dirty="0">
                <a:latin typeface="Montserrat Light" panose="00000400000000000000" pitchFamily="50" charset="0"/>
              </a:rPr>
              <a:t/>
            </a:r>
            <a:br>
              <a:rPr lang="en-US" sz="2000" dirty="0">
                <a:latin typeface="Montserrat Light" panose="00000400000000000000" pitchFamily="50" charset="0"/>
              </a:rPr>
            </a:br>
            <a:endParaRPr lang="en-US" sz="2000" dirty="0">
              <a:latin typeface="Montserrat Light" panose="00000400000000000000" pitchFamily="50" charset="0"/>
            </a:endParaRPr>
          </a:p>
        </p:txBody>
      </p:sp>
      <p:sp>
        <p:nvSpPr>
          <p:cNvPr id="6" name="Google Shape;139;p26"/>
          <p:cNvSpPr txBox="1">
            <a:spLocks noGrp="1"/>
          </p:cNvSpPr>
          <p:nvPr>
            <p:ph type="title"/>
          </p:nvPr>
        </p:nvSpPr>
        <p:spPr>
          <a:xfrm>
            <a:off x="457164" y="58294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smtClean="0">
                <a:latin typeface="Montserrat Medium" panose="00000600000000000000" pitchFamily="50" charset="0"/>
              </a:rPr>
              <a:t>Conclusions and Recommendations</a:t>
            </a:r>
            <a:endParaRPr dirty="0">
              <a:latin typeface="Montserrat Medium" panose="00000600000000000000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8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ontserrat Light" panose="00000400000000000000" pitchFamily="50" charset="0"/>
              </a:rPr>
              <a:t>About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50" charset="0"/>
              </a:rPr>
              <a:t>Breast Cancer</a:t>
            </a:r>
            <a:endParaRPr lang="en-US" dirty="0">
              <a:solidFill>
                <a:schemeClr val="bg2">
                  <a:lumMod val="50000"/>
                </a:schemeClr>
              </a:solidFill>
              <a:latin typeface="Montserrat Medium" panose="00000600000000000000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37023" y="2177737"/>
            <a:ext cx="9658820" cy="3597290"/>
            <a:chOff x="1037023" y="2177737"/>
            <a:chExt cx="9658820" cy="3597290"/>
          </a:xfrm>
        </p:grpSpPr>
        <p:grpSp>
          <p:nvGrpSpPr>
            <p:cNvPr id="16" name="Group 15"/>
            <p:cNvGrpSpPr/>
            <p:nvPr/>
          </p:nvGrpSpPr>
          <p:grpSpPr>
            <a:xfrm>
              <a:off x="1037023" y="2177737"/>
              <a:ext cx="3362574" cy="3597289"/>
              <a:chOff x="753444" y="2181127"/>
              <a:chExt cx="3170086" cy="352271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922" y="2181127"/>
                <a:ext cx="2818608" cy="3522712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411296" y="2289465"/>
                <a:ext cx="22058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Detection Techniques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53444" y="3069434"/>
                <a:ext cx="3042834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600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Montserrat Light" panose="00000400000000000000" pitchFamily="50" charset="0"/>
                  </a:rPr>
                  <a:t>Ultrasound</a:t>
                </a: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endParaRPr lang="en-US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ontserrat Light" panose="00000400000000000000" pitchFamily="50" charset="0"/>
                </a:endParaRP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600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Montserrat Light" panose="00000400000000000000" pitchFamily="50" charset="0"/>
                  </a:rPr>
                  <a:t>Mammogram</a:t>
                </a: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endPara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ontserrat Light" panose="00000400000000000000" pitchFamily="50" charset="0"/>
                </a:endParaRP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Montserrat Light" panose="00000400000000000000" pitchFamily="50" charset="0"/>
                  </a:rPr>
                  <a:t>Magnetic Resonance Imaging (MRI</a:t>
                </a:r>
                <a:r>
                  <a:rPr lang="en-US" sz="1600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Montserrat Light" panose="00000400000000000000" pitchFamily="50" charset="0"/>
                  </a:rPr>
                  <a:t>)</a:t>
                </a: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endParaRPr lang="en-US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ontserrat Light" panose="00000400000000000000" pitchFamily="50" charset="0"/>
                </a:endParaRP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Montserrat Light" panose="00000400000000000000" pitchFamily="50" charset="0"/>
                  </a:rPr>
                  <a:t>Biopsy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303952" y="2177738"/>
              <a:ext cx="3177625" cy="3597289"/>
              <a:chOff x="4303952" y="2177738"/>
              <a:chExt cx="3177625" cy="359728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3746" y="2177738"/>
                <a:ext cx="2877831" cy="3597289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4983396" y="2304963"/>
                <a:ext cx="21185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Stage Determination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303952" y="3069433"/>
                <a:ext cx="3042834" cy="2400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500" dirty="0" smtClean="0">
                    <a:solidFill>
                      <a:schemeClr val="accent3">
                        <a:lumMod val="75000"/>
                      </a:schemeClr>
                    </a:solidFill>
                    <a:latin typeface="Montserrat Light" panose="00000400000000000000" pitchFamily="50" charset="0"/>
                  </a:rPr>
                  <a:t>Stage 0</a:t>
                </a: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endParaRPr lang="en-US" sz="1500" dirty="0">
                  <a:solidFill>
                    <a:schemeClr val="accent3">
                      <a:lumMod val="75000"/>
                    </a:schemeClr>
                  </a:solidFill>
                  <a:latin typeface="Montserrat Light" panose="00000400000000000000" pitchFamily="50" charset="0"/>
                </a:endParaRP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500" dirty="0" smtClean="0">
                    <a:solidFill>
                      <a:schemeClr val="accent3">
                        <a:lumMod val="75000"/>
                      </a:schemeClr>
                    </a:solidFill>
                    <a:latin typeface="Montserrat Light" panose="00000400000000000000" pitchFamily="50" charset="0"/>
                  </a:rPr>
                  <a:t>Stage 1</a:t>
                </a: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endParaRPr lang="en-US" sz="1500" dirty="0">
                  <a:solidFill>
                    <a:schemeClr val="accent3">
                      <a:lumMod val="75000"/>
                    </a:schemeClr>
                  </a:solidFill>
                  <a:latin typeface="Montserrat Light" panose="00000400000000000000" pitchFamily="50" charset="0"/>
                </a:endParaRP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500" dirty="0" smtClean="0">
                    <a:solidFill>
                      <a:schemeClr val="accent3">
                        <a:lumMod val="75000"/>
                      </a:schemeClr>
                    </a:solidFill>
                    <a:latin typeface="Montserrat Light" panose="00000400000000000000" pitchFamily="50" charset="0"/>
                  </a:rPr>
                  <a:t>Stage 2</a:t>
                </a: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endParaRPr lang="en-US" sz="1500" dirty="0">
                  <a:solidFill>
                    <a:schemeClr val="accent3">
                      <a:lumMod val="75000"/>
                    </a:schemeClr>
                  </a:solidFill>
                  <a:latin typeface="Montserrat Light" panose="00000400000000000000" pitchFamily="50" charset="0"/>
                </a:endParaRP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500" dirty="0" smtClean="0">
                    <a:solidFill>
                      <a:schemeClr val="accent3">
                        <a:lumMod val="75000"/>
                      </a:schemeClr>
                    </a:solidFill>
                    <a:latin typeface="Montserrat Light" panose="00000400000000000000" pitchFamily="50" charset="0"/>
                  </a:rPr>
                  <a:t>Stage 3</a:t>
                </a: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endParaRPr lang="en-US" sz="1500" dirty="0">
                  <a:solidFill>
                    <a:schemeClr val="accent3">
                      <a:lumMod val="75000"/>
                    </a:schemeClr>
                  </a:solidFill>
                  <a:latin typeface="Montserrat Light" panose="00000400000000000000" pitchFamily="50" charset="0"/>
                </a:endParaRP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500" dirty="0" smtClean="0">
                    <a:solidFill>
                      <a:schemeClr val="accent3">
                        <a:lumMod val="75000"/>
                      </a:schemeClr>
                    </a:solidFill>
                    <a:latin typeface="Montserrat Light" panose="00000400000000000000" pitchFamily="50" charset="0"/>
                  </a:rPr>
                  <a:t>Stage 4 </a:t>
                </a:r>
              </a:p>
              <a:p>
                <a:pPr marL="596900" lvl="1">
                  <a:spcBef>
                    <a:spcPts val="0"/>
                  </a:spcBef>
                  <a:buSzPts val="1400"/>
                </a:pPr>
                <a:endParaRPr lang="en-US" sz="1500" dirty="0">
                  <a:solidFill>
                    <a:schemeClr val="accent3">
                      <a:lumMod val="75000"/>
                    </a:schemeClr>
                  </a:solidFill>
                  <a:latin typeface="Montserrat Light" panose="00000400000000000000" pitchFamily="50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448860" y="2177737"/>
              <a:ext cx="3246983" cy="3597289"/>
              <a:chOff x="7664396" y="2177738"/>
              <a:chExt cx="3246983" cy="35972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3548" y="2177738"/>
                <a:ext cx="2877831" cy="3597289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8893971" y="2289465"/>
                <a:ext cx="1156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Treatment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664396" y="3069434"/>
                <a:ext cx="3042834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600" dirty="0" smtClean="0">
                    <a:solidFill>
                      <a:srgbClr val="723E70"/>
                    </a:solidFill>
                    <a:latin typeface="Montserrat Light" panose="00000400000000000000" pitchFamily="50" charset="0"/>
                  </a:rPr>
                  <a:t>Radiotherapy</a:t>
                </a: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endParaRPr lang="en-US" sz="1600" dirty="0" smtClean="0">
                  <a:solidFill>
                    <a:srgbClr val="723E70"/>
                  </a:solidFill>
                  <a:latin typeface="Montserrat Light" panose="00000400000000000000" pitchFamily="50" charset="0"/>
                </a:endParaRP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600" dirty="0" smtClean="0">
                    <a:solidFill>
                      <a:srgbClr val="723E70"/>
                    </a:solidFill>
                    <a:latin typeface="Montserrat Light" panose="00000400000000000000" pitchFamily="50" charset="0"/>
                  </a:rPr>
                  <a:t>Chemotherapy</a:t>
                </a: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endParaRPr lang="en-US" sz="1600" dirty="0">
                  <a:solidFill>
                    <a:srgbClr val="723E70"/>
                  </a:solidFill>
                  <a:latin typeface="Montserrat Light" panose="00000400000000000000" pitchFamily="50" charset="0"/>
                </a:endParaRPr>
              </a:p>
              <a:p>
                <a:pPr marL="939800" lvl="1" indent="-342900"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en-US" sz="1600" dirty="0" smtClean="0">
                    <a:solidFill>
                      <a:srgbClr val="723E70"/>
                    </a:solidFill>
                    <a:latin typeface="Montserrat Light" panose="00000400000000000000" pitchFamily="50" charset="0"/>
                  </a:rPr>
                  <a:t>Surgery</a:t>
                </a:r>
                <a:endParaRPr lang="en-US" sz="1600" dirty="0">
                  <a:solidFill>
                    <a:srgbClr val="723E70"/>
                  </a:solidFill>
                  <a:latin typeface="Montserrat Light" panose="00000400000000000000" pitchFamily="50" charset="0"/>
                </a:endParaRPr>
              </a:p>
            </p:txBody>
          </p:sp>
        </p:grpSp>
      </p:grp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792514" y="6295357"/>
            <a:ext cx="860697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hlinkClick r:id="rId6" invalidUrl="https:///"/>
              </a:rPr>
              <a:t>https</a:t>
            </a:r>
            <a:r>
              <a:rPr lang="en-US" sz="1400" dirty="0">
                <a:hlinkClick r:id="rId7" invalidUrl="https:///"/>
              </a:rPr>
              <a:t>://</a:t>
            </a:r>
            <a:r>
              <a:rPr lang="en-US" sz="1400" dirty="0" smtClean="0">
                <a:hlinkClick r:id="rId8" invalidUrl="https:///"/>
              </a:rPr>
              <a:t>www.pinkribbon.org.pk/stages-breast-cancer/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709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50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515968"/>
              </p:ext>
            </p:extLst>
          </p:nvPr>
        </p:nvGraphicFramePr>
        <p:xfrm>
          <a:off x="1814286" y="1832106"/>
          <a:ext cx="8128000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3179087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5747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Date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83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Project Case Study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May’18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962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</a:t>
                      </a:r>
                      <a:r>
                        <a:rPr lang="en-US" baseline="0" dirty="0" smtClean="0"/>
                        <a:t> Review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June’18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80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Set and Pre processing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Oct’18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2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Slide Level Module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Dec’18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7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 Processing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Jan’18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5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Patient</a:t>
                      </a:r>
                      <a:r>
                        <a:rPr lang="en-US" baseline="0" dirty="0" smtClean="0"/>
                        <a:t> Level Module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March’18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487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Final Testing and Tuning Phase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April’18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96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4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864000"/>
            <a:ext cx="5314950" cy="531495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2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37" y="1881306"/>
            <a:ext cx="4793714" cy="2078699"/>
          </a:xfrm>
        </p:spPr>
        <p:txBody>
          <a:bodyPr/>
          <a:lstStyle/>
          <a:p>
            <a:pPr algn="ctr"/>
            <a:r>
              <a:rPr lang="en-US" sz="6600" dirty="0" smtClean="0"/>
              <a:t>THANK  YOU!</a:t>
            </a:r>
            <a:br>
              <a:rPr lang="en-US" sz="6600" dirty="0" smtClean="0"/>
            </a:br>
            <a:r>
              <a:rPr lang="en-US" sz="2400" dirty="0" smtClean="0"/>
              <a:t>Suggestions/Questions</a:t>
            </a:r>
            <a:r>
              <a:rPr lang="en-US" sz="3600" dirty="0" smtClean="0"/>
              <a:t>?</a:t>
            </a:r>
            <a:endParaRPr lang="en-US" sz="6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7545569" y="2375365"/>
            <a:ext cx="3967327" cy="31202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Oswald" panose="00000500000000000000" pitchFamily="2" charset="0"/>
              </a:rPr>
              <a:t>Classical computing methods are not robust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53010" y="1761451"/>
            <a:ext cx="4572133" cy="4348065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2000" b="1" dirty="0">
                <a:latin typeface="Oswald" panose="00000500000000000000" pitchFamily="2" charset="0"/>
              </a:rPr>
              <a:t>Hard to scan </a:t>
            </a:r>
            <a:r>
              <a:rPr lang="en" sz="2000" b="1" dirty="0" smtClean="0">
                <a:latin typeface="Oswald" panose="00000500000000000000" pitchFamily="2" charset="0"/>
              </a:rPr>
              <a:t>Whole Slide Image (WSI) manually</a:t>
            </a:r>
          </a:p>
          <a:p>
            <a:pPr lvl="0"/>
            <a:endParaRPr lang="en" sz="2000" b="1" dirty="0">
              <a:latin typeface="Oswal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Oswald" panose="00000500000000000000" pitchFamily="2" charset="0"/>
              </a:rPr>
              <a:t>Very Large GIGAPIXEL Images (WSI) (10</a:t>
            </a:r>
            <a:r>
              <a:rPr lang="en-US" sz="2000" b="1" baseline="30000" dirty="0" smtClean="0">
                <a:latin typeface="Oswald" panose="00000500000000000000" pitchFamily="2" charset="0"/>
              </a:rPr>
              <a:t>6 </a:t>
            </a:r>
            <a:r>
              <a:rPr lang="en-US" sz="2000" b="1" dirty="0" smtClean="0">
                <a:latin typeface="Oswald" panose="00000500000000000000" pitchFamily="2" charset="0"/>
              </a:rPr>
              <a:t>x 10</a:t>
            </a:r>
            <a:r>
              <a:rPr lang="en-US" sz="2000" b="1" baseline="30000" dirty="0" smtClean="0">
                <a:latin typeface="Oswald" panose="00000500000000000000" pitchFamily="2" charset="0"/>
              </a:rPr>
              <a:t>6</a:t>
            </a:r>
            <a:r>
              <a:rPr lang="en-US" sz="2000" b="1" dirty="0" smtClean="0">
                <a:latin typeface="Oswald" panose="00000500000000000000" pitchFamily="2" charset="0"/>
              </a:rPr>
              <a:t>)</a:t>
            </a:r>
            <a:endParaRPr lang="en-US" sz="2000" b="1" baseline="30000" dirty="0">
              <a:latin typeface="Oswald" panose="00000500000000000000" pitchFamily="2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ontserrat Medium" panose="00000600000000000000" pitchFamily="50" charset="0"/>
              </a:rPr>
              <a:t>Problem</a:t>
            </a:r>
            <a:endParaRPr lang="en-US" sz="3600" dirty="0">
              <a:latin typeface="Montserrat Medium" panose="00000600000000000000" pitchFamily="50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4423991" y="1638869"/>
            <a:ext cx="4193566" cy="4348065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Oswald" panose="00000500000000000000" pitchFamily="2" charset="0"/>
              </a:rPr>
              <a:t>Up to </a:t>
            </a:r>
            <a:r>
              <a:rPr lang="en-US" sz="4000" b="1" dirty="0" smtClean="0">
                <a:latin typeface="Oswald" panose="00000500000000000000" pitchFamily="2" charset="0"/>
              </a:rPr>
              <a:t>30</a:t>
            </a:r>
            <a:r>
              <a:rPr lang="en-US" sz="2400" b="1" dirty="0" smtClean="0">
                <a:latin typeface="Oswald" panose="00000500000000000000" pitchFamily="2" charset="0"/>
              </a:rPr>
              <a:t> hours</a:t>
            </a:r>
          </a:p>
          <a:p>
            <a:pPr lvl="0"/>
            <a:r>
              <a:rPr lang="en-US" sz="2400" b="1" dirty="0" smtClean="0">
                <a:latin typeface="Oswald" panose="00000500000000000000" pitchFamily="2" charset="0"/>
              </a:rPr>
              <a:t>per Slide</a:t>
            </a:r>
            <a:endParaRPr lang="en-US" sz="2400" b="1" baseline="30000" dirty="0">
              <a:latin typeface="Oswald" panose="00000500000000000000" pitchFamily="2" charset="0"/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2514" y="6295357"/>
            <a:ext cx="860697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hlinkClick r:id="rId3"/>
              </a:rPr>
              <a:t>https://arxiv.org/abs/1606.05718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873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0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sz="4000" dirty="0" smtClean="0">
                <a:latin typeface="Montserrat Medium" panose="00000600000000000000" pitchFamily="50" charset="0"/>
              </a:rPr>
              <a:t>Problem</a:t>
            </a:r>
            <a:endParaRPr lang="en-US" sz="4000" dirty="0">
              <a:latin typeface="Montserrat Medium" panose="00000600000000000000" pitchFamily="50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2406" y="961970"/>
            <a:ext cx="11820542" cy="5423452"/>
            <a:chOff x="52406" y="961970"/>
            <a:chExt cx="11820542" cy="542345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035" y="961970"/>
              <a:ext cx="5536913" cy="5423452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6" y="2008055"/>
              <a:ext cx="6044194" cy="333128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92514" y="6295357"/>
            <a:ext cx="860697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://www.thenews.com.pk/print/375948-over-83-000-breast-cancer-cases-in-pakistan-every-year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810101" y="5298617"/>
            <a:ext cx="4528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Aft>
                <a:spcPts val="2133"/>
              </a:spcAft>
            </a:pPr>
            <a:r>
              <a:rPr lang="en" dirty="0">
                <a:latin typeface="Montserrat Light" panose="00000400000000000000" pitchFamily="50" charset="0"/>
              </a:rPr>
              <a:t>10.21 % diagnosis accuracy at Stage-1</a:t>
            </a:r>
          </a:p>
        </p:txBody>
      </p:sp>
    </p:spTree>
    <p:extLst>
      <p:ext uri="{BB962C8B-B14F-4D97-AF65-F5344CB8AC3E}">
        <p14:creationId xmlns:p14="http://schemas.microsoft.com/office/powerpoint/2010/main" val="10579705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43137" y="1378188"/>
            <a:ext cx="5583291" cy="2375998"/>
          </a:xfrm>
        </p:spPr>
        <p:txBody>
          <a:bodyPr/>
          <a:lstStyle/>
          <a:p>
            <a:pPr algn="ctr"/>
            <a:r>
              <a:rPr lang="en-ZA" sz="5400" dirty="0" smtClean="0"/>
              <a:t>Our  Solution</a:t>
            </a:r>
            <a:endParaRPr lang="en-ZA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6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0;p17"/>
          <p:cNvSpPr txBox="1">
            <a:spLocks noGrp="1"/>
          </p:cNvSpPr>
          <p:nvPr>
            <p:ph type="title"/>
          </p:nvPr>
        </p:nvSpPr>
        <p:spPr>
          <a:xfrm>
            <a:off x="1705849" y="4184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 smtClean="0">
                <a:latin typeface="Montserrat Medium" panose="00000600000000000000" pitchFamily="50" charset="0"/>
              </a:rPr>
              <a:t>Our</a:t>
            </a:r>
            <a:r>
              <a:rPr lang="en" sz="2000" b="1" dirty="0" smtClean="0">
                <a:latin typeface="Montserrat Medium" panose="00000600000000000000" pitchFamily="50" charset="0"/>
              </a:rPr>
              <a:t> </a:t>
            </a:r>
            <a:r>
              <a:rPr lang="en" b="1" dirty="0" smtClean="0">
                <a:latin typeface="Montserrat Medium" panose="00000600000000000000" pitchFamily="50" charset="0"/>
              </a:rPr>
              <a:t>Solution</a:t>
            </a:r>
            <a:r>
              <a:rPr lang="en" sz="2000" dirty="0">
                <a:latin typeface="Montserrat Medium" panose="00000600000000000000" pitchFamily="50" charset="0"/>
              </a:rPr>
              <a:t/>
            </a:r>
            <a:br>
              <a:rPr lang="en" sz="2000" dirty="0">
                <a:latin typeface="Montserrat Medium" panose="00000600000000000000" pitchFamily="50" charset="0"/>
              </a:rPr>
            </a:br>
            <a:r>
              <a:rPr lang="en" sz="2000" dirty="0" smtClean="0">
                <a:latin typeface="Montserrat Medium" panose="00000600000000000000" pitchFamily="50" charset="0"/>
              </a:rPr>
              <a:t> </a:t>
            </a:r>
            <a:endParaRPr sz="2000" dirty="0">
              <a:latin typeface="Montserrat Medium" panose="000006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77925" y="1134081"/>
            <a:ext cx="6576448" cy="305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 smtClean="0">
                <a:latin typeface="Montserrat Light" panose="00000400000000000000" pitchFamily="50" charset="0"/>
              </a:rPr>
              <a:t>Catanet :  </a:t>
            </a:r>
            <a:r>
              <a:rPr lang="en" dirty="0">
                <a:latin typeface="Montserrat Light" panose="00000400000000000000" pitchFamily="50" charset="0"/>
              </a:rPr>
              <a:t>Deep learning based classification pipeline.</a:t>
            </a:r>
            <a:endParaRPr lang="en-US" dirty="0">
              <a:latin typeface="Montserrat Light" panose="00000400000000000000" pitchFamily="50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46087" y="1632313"/>
            <a:ext cx="8460546" cy="4576539"/>
            <a:chOff x="2508218" y="1962219"/>
            <a:chExt cx="6805541" cy="36813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218" y="1962219"/>
              <a:ext cx="2599500" cy="355278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685" y="1962220"/>
              <a:ext cx="2571161" cy="36813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920533" y="2884520"/>
              <a:ext cx="239322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600" b="1" dirty="0" smtClean="0">
                  <a:latin typeface="Montserrat Light" panose="00000400000000000000" pitchFamily="50" charset="0"/>
                </a:rPr>
                <a:t>Presence of Tumor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600" b="1" dirty="0">
                <a:latin typeface="Montserrat Light" panose="00000400000000000000" pitchFamily="50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600" b="1" dirty="0" smtClean="0">
                  <a:latin typeface="Montserrat Light" panose="00000400000000000000" pitchFamily="50" charset="0"/>
                </a:rPr>
                <a:t>Severity of Cancer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77924" y="2884520"/>
              <a:ext cx="2260086" cy="1658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endParaRPr lang="en-US" sz="1600" b="1" dirty="0" smtClean="0">
                <a:latin typeface="Montserrat Light" panose="00000400000000000000" pitchFamily="50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600" b="1" dirty="0" smtClean="0">
                  <a:latin typeface="Montserrat Light" panose="00000400000000000000" pitchFamily="50" charset="0"/>
                </a:rPr>
                <a:t>Classification of WSI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600" b="1" dirty="0" smtClean="0">
                <a:latin typeface="Montserrat Light" panose="00000400000000000000" pitchFamily="50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600" b="1" dirty="0" smtClean="0">
                  <a:latin typeface="Montserrat Light" panose="00000400000000000000" pitchFamily="50" charset="0"/>
                </a:rPr>
                <a:t>Localization of Tumor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600" b="1" dirty="0" smtClean="0">
                <a:latin typeface="Montserrat Light" panose="00000400000000000000" pitchFamily="50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sz="1600" b="1" dirty="0" smtClean="0">
                <a:latin typeface="Montserrat Light" panose="00000400000000000000" pitchFamily="50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sz="1600" b="1" dirty="0" smtClean="0">
                <a:latin typeface="Montserrat Light" panose="00000400000000000000" pitchFamily="50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600" b="1" dirty="0" smtClean="0">
                  <a:latin typeface="Montserrat Light" panose="00000400000000000000" pitchFamily="50" charset="0"/>
                </a:rPr>
                <a:t>Stage Detection</a:t>
              </a:r>
              <a:endParaRPr lang="en-US" sz="1600" b="1" dirty="0">
                <a:latin typeface="Montserrat Light" panose="00000400000000000000" pitchFamily="50" charset="0"/>
              </a:endParaRPr>
            </a:p>
          </p:txBody>
        </p:sp>
      </p:grp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smtClean="0"/>
              <a:t>SEECS | NUST</a:t>
            </a:r>
            <a:endParaRPr lang="en-Z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01" y="2585905"/>
            <a:ext cx="2907367" cy="4633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76" y="3960848"/>
            <a:ext cx="2907367" cy="4633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09811" y="2621258"/>
            <a:ext cx="322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Slide-Level</a:t>
            </a:r>
            <a:endParaRPr lang="en-US" sz="20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9282" y="3988721"/>
            <a:ext cx="322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Patient-Level</a:t>
            </a:r>
            <a:endParaRPr lang="en-US" sz="20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61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RP  Pitch Deck_SB - v4" id="{87202538-A3CA-4312-8980-2A1F9398EA13}" vid="{79911CE4-BB29-4DE8-9F80-0B271AFA18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F3C09B-154E-4A52-A906-C3F4A2C7E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33E771-E022-4C55-86B2-92F4B446C69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CB3A9A4-3B1F-4ADC-9D4B-3B70E586C5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pitch deck</Template>
  <TotalTime>0</TotalTime>
  <Words>1712</Words>
  <Application>Microsoft Office PowerPoint</Application>
  <PresentationFormat>Widescreen</PresentationFormat>
  <Paragraphs>583</Paragraphs>
  <Slides>52</Slides>
  <Notes>14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Corbel</vt:lpstr>
      <vt:lpstr>Hero</vt:lpstr>
      <vt:lpstr>Montserrat Light</vt:lpstr>
      <vt:lpstr>Montserrat Medium</vt:lpstr>
      <vt:lpstr>Oswald</vt:lpstr>
      <vt:lpstr>Times New Roman</vt:lpstr>
      <vt:lpstr>Office Theme</vt:lpstr>
      <vt:lpstr>PowerPoint Presentation</vt:lpstr>
      <vt:lpstr>About Us</vt:lpstr>
      <vt:lpstr>Can you tell which one contains tumor?</vt:lpstr>
      <vt:lpstr>Problem</vt:lpstr>
      <vt:lpstr>About Breast Cancer</vt:lpstr>
      <vt:lpstr>Problem</vt:lpstr>
      <vt:lpstr>Problem</vt:lpstr>
      <vt:lpstr>Our  Solution</vt:lpstr>
      <vt:lpstr>Our Solution  </vt:lpstr>
      <vt:lpstr>Why Catanet?</vt:lpstr>
      <vt:lpstr>Constraints in Implementation</vt:lpstr>
      <vt:lpstr>Literature Review</vt:lpstr>
      <vt:lpstr>Data Set</vt:lpstr>
      <vt:lpstr>PowerPoint Presentation</vt:lpstr>
      <vt:lpstr>Work Division</vt:lpstr>
      <vt:lpstr>PIPELINE</vt:lpstr>
      <vt:lpstr>PowerPoint Presentation</vt:lpstr>
      <vt:lpstr>Our pipeline</vt:lpstr>
      <vt:lpstr>1. ROI detection</vt:lpstr>
      <vt:lpstr>1. ROI detection</vt:lpstr>
      <vt:lpstr>2. Training Data Construction</vt:lpstr>
      <vt:lpstr>2. Training Data Construction</vt:lpstr>
      <vt:lpstr>Augmentations</vt:lpstr>
      <vt:lpstr>3. Train Deep ConvNet for tile-based classification</vt:lpstr>
      <vt:lpstr>3. Train Deep ConvNet for tile-based classification</vt:lpstr>
      <vt:lpstr>CateNet-CRF</vt:lpstr>
      <vt:lpstr>3. Train Deep ConvNet for tile-based classification</vt:lpstr>
      <vt:lpstr>1. Building tumor probability heatmaps using trained model</vt:lpstr>
      <vt:lpstr>2. Slide-based classification</vt:lpstr>
      <vt:lpstr>3. Localization of tumor regions </vt:lpstr>
      <vt:lpstr>4. Determine cancer metastasis stage</vt:lpstr>
      <vt:lpstr>Pipeline for Stage Detection</vt:lpstr>
      <vt:lpstr>Extracted Features</vt:lpstr>
      <vt:lpstr>Constraint and Design Decision</vt:lpstr>
      <vt:lpstr>PowerPoint Presentation</vt:lpstr>
      <vt:lpstr>Results</vt:lpstr>
      <vt:lpstr>Metrics</vt:lpstr>
      <vt:lpstr>Results</vt:lpstr>
      <vt:lpstr>Results</vt:lpstr>
      <vt:lpstr>Results</vt:lpstr>
      <vt:lpstr>Scores</vt:lpstr>
      <vt:lpstr>Plots</vt:lpstr>
      <vt:lpstr>Comparison</vt:lpstr>
      <vt:lpstr>Fail Again, Fail Better!</vt:lpstr>
      <vt:lpstr>Fail Again, Fail Better!</vt:lpstr>
      <vt:lpstr>Conclusions &amp; Recommendations </vt:lpstr>
      <vt:lpstr>Conclusions and Recommendations</vt:lpstr>
      <vt:lpstr>Conclusions and Recommendations</vt:lpstr>
      <vt:lpstr>Conclusions and Recommendations</vt:lpstr>
      <vt:lpstr>Timeline</vt:lpstr>
      <vt:lpstr>Timeline</vt:lpstr>
      <vt:lpstr>THANK  YOU! Suggestions/Questions?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2019-02-07T08:28:54Z</dcterms:created>
  <dcterms:modified xsi:type="dcterms:W3CDTF">2019-04-22T06:51:09Z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